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>
  <p:sldMasterIdLst>
    <p:sldMasterId id="2147483655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</p:sldIdLst>
  <p:sldSz cy="6858000" cx="12192000"/>
  <p:notesSz cx="9144000" cy="6858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 txBox="1"/>
          <p:nvPr>
            <p:ph idx="2" type="hdr"/>
          </p:nvPr>
        </p:nvSpPr>
        <p:spPr>
          <a:xfrm>
            <a:off x="0" y="0"/>
            <a:ext cx="3962399" cy="34409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Shape 4"/>
          <p:cNvSpPr txBox="1"/>
          <p:nvPr>
            <p:ph idx="10" type="dt"/>
          </p:nvPr>
        </p:nvSpPr>
        <p:spPr>
          <a:xfrm>
            <a:off x="5179483" y="0"/>
            <a:ext cx="3962399" cy="34409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Shape 5"/>
          <p:cNvSpPr/>
          <p:nvPr>
            <p:ph idx="3" type="sldImg"/>
          </p:nvPr>
        </p:nvSpPr>
        <p:spPr>
          <a:xfrm>
            <a:off x="2514600" y="857250"/>
            <a:ext cx="4114800" cy="2314575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6" name="Shape 6"/>
          <p:cNvSpPr txBox="1"/>
          <p:nvPr>
            <p:ph idx="1" type="body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indent="0" lvl="0" marL="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Shape 7"/>
          <p:cNvSpPr txBox="1"/>
          <p:nvPr>
            <p:ph idx="11" type="ftr"/>
          </p:nvPr>
        </p:nvSpPr>
        <p:spPr>
          <a:xfrm>
            <a:off x="0" y="6513910"/>
            <a:ext cx="3962399" cy="344089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5179483" y="6513910"/>
            <a:ext cx="3962399" cy="34408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wrap="square" tIns="45700">
            <a:noAutofit/>
          </a:bodyPr>
          <a:lstStyle/>
          <a:p>
            <a:pPr indent="-1905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"/>
              <a:buFont typeface="Calibri"/>
              <a:buNone/>
            </a:pPr>
            <a:fld id="{00000000-1234-1234-1234-123412341234}" type="slidenum">
              <a:rPr b="0" i="0" lang="nl-NL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folHlink="folHlink" hlink="hlink"/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61"/>
          <p:cNvSpPr/>
          <p:nvPr>
            <p:ph idx="2" type="sldImg"/>
          </p:nvPr>
        </p:nvSpPr>
        <p:spPr>
          <a:xfrm>
            <a:off x="2514600" y="857250"/>
            <a:ext cx="4114800" cy="2314575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62" name="Shape 62"/>
          <p:cNvSpPr txBox="1"/>
          <p:nvPr>
            <p:ph idx="1" type="body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76200" lvl="0" marL="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Shape 63"/>
          <p:cNvSpPr txBox="1"/>
          <p:nvPr>
            <p:ph idx="12" type="sldNum"/>
          </p:nvPr>
        </p:nvSpPr>
        <p:spPr>
          <a:xfrm>
            <a:off x="5179483" y="6513910"/>
            <a:ext cx="3962399" cy="34408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rIns="91425" wrap="square" tIns="45700">
            <a:noAutofit/>
          </a:bodyPr>
          <a:lstStyle/>
          <a:p>
            <a:pPr indent="-1905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"/>
              <a:buFont typeface="Calibri"/>
              <a:buNone/>
            </a:pPr>
            <a:fld id="{00000000-1234-1234-1234-123412341234}" type="slidenum">
              <a:rPr b="0" i="0" lang="nl-NL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 txBox="1"/>
          <p:nvPr>
            <p:ph idx="1" type="body"/>
          </p:nvPr>
        </p:nvSpPr>
        <p:spPr>
          <a:xfrm>
            <a:off x="914400" y="3300412"/>
            <a:ext cx="7315200" cy="27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76200" lvl="0" marL="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" name="Shape 70"/>
          <p:cNvSpPr/>
          <p:nvPr>
            <p:ph idx="2" type="sldImg"/>
          </p:nvPr>
        </p:nvSpPr>
        <p:spPr>
          <a:xfrm>
            <a:off x="2514600" y="857250"/>
            <a:ext cx="4114800" cy="23145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 txBox="1"/>
          <p:nvPr>
            <p:ph idx="1" type="body"/>
          </p:nvPr>
        </p:nvSpPr>
        <p:spPr>
          <a:xfrm>
            <a:off x="914400" y="3300412"/>
            <a:ext cx="7315200" cy="27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76200" lvl="0" marL="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Shape 78"/>
          <p:cNvSpPr/>
          <p:nvPr>
            <p:ph idx="2" type="sldImg"/>
          </p:nvPr>
        </p:nvSpPr>
        <p:spPr>
          <a:xfrm>
            <a:off x="2514600" y="857250"/>
            <a:ext cx="4114800" cy="23145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 txBox="1"/>
          <p:nvPr>
            <p:ph idx="1" type="body"/>
          </p:nvPr>
        </p:nvSpPr>
        <p:spPr>
          <a:xfrm>
            <a:off x="914400" y="3300412"/>
            <a:ext cx="7315200" cy="27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0" lvl="0" marL="0" marR="0" rtl="0" algn="l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84" name="Shape 84"/>
          <p:cNvSpPr/>
          <p:nvPr>
            <p:ph idx="2" type="sldImg"/>
          </p:nvPr>
        </p:nvSpPr>
        <p:spPr>
          <a:xfrm>
            <a:off x="2514600" y="857250"/>
            <a:ext cx="4114800" cy="23145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/>
          <p:nvPr>
            <p:ph idx="1" type="body"/>
          </p:nvPr>
        </p:nvSpPr>
        <p:spPr>
          <a:xfrm>
            <a:off x="914400" y="3300412"/>
            <a:ext cx="7315200" cy="27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76200" lvl="0" marL="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93" name="Shape 93"/>
          <p:cNvSpPr/>
          <p:nvPr>
            <p:ph idx="2" type="sldImg"/>
          </p:nvPr>
        </p:nvSpPr>
        <p:spPr>
          <a:xfrm>
            <a:off x="2514600" y="857250"/>
            <a:ext cx="4114800" cy="23145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 txBox="1"/>
          <p:nvPr>
            <p:ph idx="1" type="body"/>
          </p:nvPr>
        </p:nvSpPr>
        <p:spPr>
          <a:xfrm>
            <a:off x="914400" y="3300412"/>
            <a:ext cx="7315200" cy="27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76200" lvl="0" marL="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Shape 102"/>
          <p:cNvSpPr/>
          <p:nvPr>
            <p:ph idx="2" type="sldImg"/>
          </p:nvPr>
        </p:nvSpPr>
        <p:spPr>
          <a:xfrm>
            <a:off x="2514600" y="857250"/>
            <a:ext cx="4114800" cy="23145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Shape 107"/>
          <p:cNvSpPr txBox="1"/>
          <p:nvPr>
            <p:ph idx="1" type="body"/>
          </p:nvPr>
        </p:nvSpPr>
        <p:spPr>
          <a:xfrm>
            <a:off x="914400" y="3300412"/>
            <a:ext cx="7315200" cy="27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76200" lvl="0" marL="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Shape 108"/>
          <p:cNvSpPr/>
          <p:nvPr>
            <p:ph idx="2" type="sldImg"/>
          </p:nvPr>
        </p:nvSpPr>
        <p:spPr>
          <a:xfrm>
            <a:off x="2514600" y="857250"/>
            <a:ext cx="4114800" cy="23145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 txBox="1"/>
          <p:nvPr>
            <p:ph idx="1" type="body"/>
          </p:nvPr>
        </p:nvSpPr>
        <p:spPr>
          <a:xfrm>
            <a:off x="914400" y="3300412"/>
            <a:ext cx="7315200" cy="27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76200" lvl="0" marL="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Shape 117"/>
          <p:cNvSpPr/>
          <p:nvPr>
            <p:ph idx="2" type="sldImg"/>
          </p:nvPr>
        </p:nvSpPr>
        <p:spPr>
          <a:xfrm>
            <a:off x="2514600" y="857250"/>
            <a:ext cx="4114800" cy="23145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 txBox="1"/>
          <p:nvPr>
            <p:ph idx="1" type="body"/>
          </p:nvPr>
        </p:nvSpPr>
        <p:spPr>
          <a:xfrm>
            <a:off x="914400" y="3300412"/>
            <a:ext cx="7315200" cy="27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76200" lvl="0" marL="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Shape 123"/>
          <p:cNvSpPr/>
          <p:nvPr>
            <p:ph idx="2" type="sldImg"/>
          </p:nvPr>
        </p:nvSpPr>
        <p:spPr>
          <a:xfrm>
            <a:off x="2514600" y="857250"/>
            <a:ext cx="4114800" cy="23145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 txBox="1"/>
          <p:nvPr>
            <p:ph idx="1" type="body"/>
          </p:nvPr>
        </p:nvSpPr>
        <p:spPr>
          <a:xfrm>
            <a:off x="914400" y="3300412"/>
            <a:ext cx="7315200" cy="27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76200" lvl="0" marL="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Shape 132"/>
          <p:cNvSpPr/>
          <p:nvPr>
            <p:ph idx="2" type="sldImg"/>
          </p:nvPr>
        </p:nvSpPr>
        <p:spPr>
          <a:xfrm>
            <a:off x="2514600" y="857250"/>
            <a:ext cx="4114800" cy="23145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 txBox="1"/>
          <p:nvPr>
            <p:ph idx="1" type="body"/>
          </p:nvPr>
        </p:nvSpPr>
        <p:spPr>
          <a:xfrm>
            <a:off x="914400" y="3300412"/>
            <a:ext cx="7315200" cy="27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76200" lvl="0" marL="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Shape 138"/>
          <p:cNvSpPr/>
          <p:nvPr>
            <p:ph idx="2" type="sldImg"/>
          </p:nvPr>
        </p:nvSpPr>
        <p:spPr>
          <a:xfrm>
            <a:off x="2514600" y="857250"/>
            <a:ext cx="4114800" cy="23145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/>
          <p:nvPr>
            <p:ph idx="1" type="body"/>
          </p:nvPr>
        </p:nvSpPr>
        <p:spPr>
          <a:xfrm>
            <a:off x="914400" y="3300412"/>
            <a:ext cx="7315200" cy="27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76200" lvl="0" marL="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Shape 147"/>
          <p:cNvSpPr/>
          <p:nvPr>
            <p:ph idx="2" type="sldImg"/>
          </p:nvPr>
        </p:nvSpPr>
        <p:spPr>
          <a:xfrm>
            <a:off x="2514600" y="857250"/>
            <a:ext cx="4114800" cy="23145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 152"/>
          <p:cNvSpPr txBox="1"/>
          <p:nvPr>
            <p:ph idx="1" type="body"/>
          </p:nvPr>
        </p:nvSpPr>
        <p:spPr>
          <a:xfrm>
            <a:off x="914400" y="3300412"/>
            <a:ext cx="7315200" cy="27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76200" lvl="0" marL="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Shape 153"/>
          <p:cNvSpPr/>
          <p:nvPr>
            <p:ph idx="2" type="sldImg"/>
          </p:nvPr>
        </p:nvSpPr>
        <p:spPr>
          <a:xfrm>
            <a:off x="2514600" y="857250"/>
            <a:ext cx="4114800" cy="23145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 txBox="1"/>
          <p:nvPr>
            <p:ph idx="1" type="body"/>
          </p:nvPr>
        </p:nvSpPr>
        <p:spPr>
          <a:xfrm>
            <a:off x="914400" y="3300412"/>
            <a:ext cx="7315200" cy="27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76200" lvl="0" marL="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Shape 162"/>
          <p:cNvSpPr/>
          <p:nvPr>
            <p:ph idx="2" type="sldImg"/>
          </p:nvPr>
        </p:nvSpPr>
        <p:spPr>
          <a:xfrm>
            <a:off x="2514600" y="857250"/>
            <a:ext cx="4114800" cy="23145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 txBox="1"/>
          <p:nvPr>
            <p:ph idx="1" type="body"/>
          </p:nvPr>
        </p:nvSpPr>
        <p:spPr>
          <a:xfrm>
            <a:off x="914400" y="3300412"/>
            <a:ext cx="7315200" cy="27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76200" lvl="0" marL="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Shape 168"/>
          <p:cNvSpPr/>
          <p:nvPr>
            <p:ph idx="2" type="sldImg"/>
          </p:nvPr>
        </p:nvSpPr>
        <p:spPr>
          <a:xfrm>
            <a:off x="2514600" y="857250"/>
            <a:ext cx="4114800" cy="23145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Shape 176"/>
          <p:cNvSpPr txBox="1"/>
          <p:nvPr>
            <p:ph idx="1" type="body"/>
          </p:nvPr>
        </p:nvSpPr>
        <p:spPr>
          <a:xfrm>
            <a:off x="914400" y="3300412"/>
            <a:ext cx="7315200" cy="27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76200" lvl="0" marL="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Shape 177"/>
          <p:cNvSpPr/>
          <p:nvPr>
            <p:ph idx="2" type="sldImg"/>
          </p:nvPr>
        </p:nvSpPr>
        <p:spPr>
          <a:xfrm>
            <a:off x="2514600" y="857250"/>
            <a:ext cx="4114800" cy="23145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Shape 182"/>
          <p:cNvSpPr txBox="1"/>
          <p:nvPr>
            <p:ph idx="1" type="body"/>
          </p:nvPr>
        </p:nvSpPr>
        <p:spPr>
          <a:xfrm>
            <a:off x="914400" y="3300412"/>
            <a:ext cx="7315200" cy="27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76200" lvl="0" marL="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Shape 183"/>
          <p:cNvSpPr/>
          <p:nvPr>
            <p:ph idx="2" type="sldImg"/>
          </p:nvPr>
        </p:nvSpPr>
        <p:spPr>
          <a:xfrm>
            <a:off x="2514600" y="857250"/>
            <a:ext cx="4114800" cy="23145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Shape 191"/>
          <p:cNvSpPr txBox="1"/>
          <p:nvPr>
            <p:ph idx="1" type="body"/>
          </p:nvPr>
        </p:nvSpPr>
        <p:spPr>
          <a:xfrm>
            <a:off x="914400" y="3300412"/>
            <a:ext cx="7315200" cy="27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76200" lvl="0" marL="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Shape 192"/>
          <p:cNvSpPr/>
          <p:nvPr>
            <p:ph idx="2" type="sldImg"/>
          </p:nvPr>
        </p:nvSpPr>
        <p:spPr>
          <a:xfrm>
            <a:off x="2514600" y="857250"/>
            <a:ext cx="4114800" cy="23145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Shape 200"/>
          <p:cNvSpPr txBox="1"/>
          <p:nvPr>
            <p:ph idx="1" type="body"/>
          </p:nvPr>
        </p:nvSpPr>
        <p:spPr>
          <a:xfrm>
            <a:off x="914400" y="3300412"/>
            <a:ext cx="7315200" cy="27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76200" lvl="0" marL="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Shape 201"/>
          <p:cNvSpPr/>
          <p:nvPr>
            <p:ph idx="2" type="sldImg"/>
          </p:nvPr>
        </p:nvSpPr>
        <p:spPr>
          <a:xfrm>
            <a:off x="2514600" y="857250"/>
            <a:ext cx="4114800" cy="23145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Shape 206"/>
          <p:cNvSpPr txBox="1"/>
          <p:nvPr>
            <p:ph idx="1" type="body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76200" lvl="0" marL="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Shape 207"/>
          <p:cNvSpPr/>
          <p:nvPr>
            <p:ph idx="2" type="sldImg"/>
          </p:nvPr>
        </p:nvSpPr>
        <p:spPr>
          <a:xfrm>
            <a:off x="2514600" y="857250"/>
            <a:ext cx="4114800" cy="2314575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Shape 215"/>
          <p:cNvSpPr txBox="1"/>
          <p:nvPr>
            <p:ph idx="1" type="body"/>
          </p:nvPr>
        </p:nvSpPr>
        <p:spPr>
          <a:xfrm>
            <a:off x="914400" y="3300412"/>
            <a:ext cx="7315200" cy="27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76200" lvl="0" marL="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Shape 216"/>
          <p:cNvSpPr/>
          <p:nvPr>
            <p:ph idx="2" type="sldImg"/>
          </p:nvPr>
        </p:nvSpPr>
        <p:spPr>
          <a:xfrm>
            <a:off x="2514600" y="857250"/>
            <a:ext cx="4114800" cy="23145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Shape 224"/>
          <p:cNvSpPr txBox="1"/>
          <p:nvPr>
            <p:ph idx="1" type="body"/>
          </p:nvPr>
        </p:nvSpPr>
        <p:spPr>
          <a:xfrm>
            <a:off x="914400" y="3300412"/>
            <a:ext cx="7315200" cy="27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76200" lvl="0" marL="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Shape 225"/>
          <p:cNvSpPr/>
          <p:nvPr>
            <p:ph idx="2" type="sldImg"/>
          </p:nvPr>
        </p:nvSpPr>
        <p:spPr>
          <a:xfrm>
            <a:off x="2514600" y="857250"/>
            <a:ext cx="4114800" cy="23145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Shape 230"/>
          <p:cNvSpPr txBox="1"/>
          <p:nvPr>
            <p:ph idx="1" type="body"/>
          </p:nvPr>
        </p:nvSpPr>
        <p:spPr>
          <a:xfrm>
            <a:off x="914400" y="3300412"/>
            <a:ext cx="7315200" cy="27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76200" lvl="0" marL="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Shape 231"/>
          <p:cNvSpPr/>
          <p:nvPr>
            <p:ph idx="2" type="sldImg"/>
          </p:nvPr>
        </p:nvSpPr>
        <p:spPr>
          <a:xfrm>
            <a:off x="2514600" y="857250"/>
            <a:ext cx="4114800" cy="23145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Shape 239"/>
          <p:cNvSpPr txBox="1"/>
          <p:nvPr>
            <p:ph idx="1" type="body"/>
          </p:nvPr>
        </p:nvSpPr>
        <p:spPr>
          <a:xfrm>
            <a:off x="914400" y="3300412"/>
            <a:ext cx="7315200" cy="27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76200" lvl="0" marL="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Shape 240"/>
          <p:cNvSpPr/>
          <p:nvPr>
            <p:ph idx="2" type="sldImg"/>
          </p:nvPr>
        </p:nvSpPr>
        <p:spPr>
          <a:xfrm>
            <a:off x="2514600" y="857250"/>
            <a:ext cx="4114800" cy="23145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Shape 245"/>
          <p:cNvSpPr txBox="1"/>
          <p:nvPr>
            <p:ph idx="1" type="body"/>
          </p:nvPr>
        </p:nvSpPr>
        <p:spPr>
          <a:xfrm>
            <a:off x="914400" y="3300412"/>
            <a:ext cx="7315200" cy="27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76200" lvl="0" marL="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Shape 246"/>
          <p:cNvSpPr/>
          <p:nvPr>
            <p:ph idx="2" type="sldImg"/>
          </p:nvPr>
        </p:nvSpPr>
        <p:spPr>
          <a:xfrm>
            <a:off x="2514600" y="857250"/>
            <a:ext cx="4114800" cy="23145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Shape 254"/>
          <p:cNvSpPr txBox="1"/>
          <p:nvPr>
            <p:ph idx="1" type="body"/>
          </p:nvPr>
        </p:nvSpPr>
        <p:spPr>
          <a:xfrm>
            <a:off x="914400" y="3300412"/>
            <a:ext cx="7315200" cy="27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76200" lvl="0" marL="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Shape 255"/>
          <p:cNvSpPr/>
          <p:nvPr>
            <p:ph idx="2" type="sldImg"/>
          </p:nvPr>
        </p:nvSpPr>
        <p:spPr>
          <a:xfrm>
            <a:off x="2514600" y="857250"/>
            <a:ext cx="4114800" cy="23145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Shape 260"/>
          <p:cNvSpPr txBox="1"/>
          <p:nvPr>
            <p:ph idx="1" type="body"/>
          </p:nvPr>
        </p:nvSpPr>
        <p:spPr>
          <a:xfrm>
            <a:off x="914400" y="3300412"/>
            <a:ext cx="7315200" cy="27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76200" lvl="0" marL="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Shape 261"/>
          <p:cNvSpPr/>
          <p:nvPr>
            <p:ph idx="2" type="sldImg"/>
          </p:nvPr>
        </p:nvSpPr>
        <p:spPr>
          <a:xfrm>
            <a:off x="2514600" y="857250"/>
            <a:ext cx="4114800" cy="23145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Shape 269"/>
          <p:cNvSpPr txBox="1"/>
          <p:nvPr>
            <p:ph idx="1" type="body"/>
          </p:nvPr>
        </p:nvSpPr>
        <p:spPr>
          <a:xfrm>
            <a:off x="914400" y="3300412"/>
            <a:ext cx="7315200" cy="2700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76200" lvl="0" marL="0" marR="0" rtl="0" algn="l">
              <a:spcBef>
                <a:spcPts val="0"/>
              </a:spcBef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Shape 270"/>
          <p:cNvSpPr/>
          <p:nvPr>
            <p:ph idx="2" type="sldImg"/>
          </p:nvPr>
        </p:nvSpPr>
        <p:spPr>
          <a:xfrm>
            <a:off x="2514600" y="857250"/>
            <a:ext cx="4114800" cy="23145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blank">
  <p:cSld name="Blank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/>
          <p:nvPr>
            <p:ph idx="10" type="dt"/>
          </p:nvPr>
        </p:nvSpPr>
        <p:spPr>
          <a:xfrm>
            <a:off x="9139450" y="6461660"/>
            <a:ext cx="2743199" cy="133598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800"/>
              <a:buFont typeface="Calibri"/>
              <a:buNone/>
              <a:defRPr b="0" i="0" sz="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8" name="Shape 18"/>
          <p:cNvSpPr txBox="1"/>
          <p:nvPr>
            <p:ph idx="11" type="ftr"/>
          </p:nvPr>
        </p:nvSpPr>
        <p:spPr>
          <a:xfrm>
            <a:off x="4038600" y="6469039"/>
            <a:ext cx="4114800" cy="25243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b="1" i="1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9" name="Shape 19"/>
          <p:cNvSpPr txBox="1"/>
          <p:nvPr>
            <p:ph idx="12" type="sldNum"/>
          </p:nvPr>
        </p:nvSpPr>
        <p:spPr>
          <a:xfrm>
            <a:off x="9139450" y="6612342"/>
            <a:ext cx="2743199" cy="1091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127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00"/>
              <a:buFont typeface="Calibri"/>
              <a:buNone/>
            </a:pPr>
            <a:fld id="{00000000-1234-1234-1234-123412341234}" type="slidenum">
              <a:rPr b="0" i="0" lang="nl-NL" sz="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Algemene Slide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/>
          <p:nvPr>
            <p:ph type="ctrTitle"/>
          </p:nvPr>
        </p:nvSpPr>
        <p:spPr>
          <a:xfrm>
            <a:off x="298200" y="124697"/>
            <a:ext cx="11595600" cy="3599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alibri"/>
              <a:buNone/>
              <a:defRPr b="1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buSzPts val="18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buSzPts val="18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buSzPts val="18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buSzPts val="18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buSzPts val="18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buSzPts val="18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buSzPts val="18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buSzPts val="1800"/>
              <a:buFont typeface="Arial"/>
              <a:buNone/>
              <a:defRPr sz="1800"/>
            </a:lvl9pPr>
          </a:lstStyle>
          <a:p/>
        </p:txBody>
      </p:sp>
      <p:sp>
        <p:nvSpPr>
          <p:cNvPr id="22" name="Shape 22"/>
          <p:cNvSpPr txBox="1"/>
          <p:nvPr>
            <p:ph idx="10" type="dt"/>
          </p:nvPr>
        </p:nvSpPr>
        <p:spPr>
          <a:xfrm>
            <a:off x="9139450" y="6461660"/>
            <a:ext cx="2743199" cy="133598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/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800"/>
              <a:buFont typeface="Calibri"/>
              <a:buNone/>
              <a:defRPr b="0" i="0" sz="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3" name="Shape 23"/>
          <p:cNvSpPr txBox="1"/>
          <p:nvPr>
            <p:ph idx="11" type="ftr"/>
          </p:nvPr>
        </p:nvSpPr>
        <p:spPr>
          <a:xfrm>
            <a:off x="4038600" y="6469039"/>
            <a:ext cx="4114800" cy="25243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b="1" i="1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4" name="Shape 24"/>
          <p:cNvSpPr txBox="1"/>
          <p:nvPr>
            <p:ph idx="12" type="sldNum"/>
          </p:nvPr>
        </p:nvSpPr>
        <p:spPr>
          <a:xfrm>
            <a:off x="9139450" y="6612342"/>
            <a:ext cx="2743199" cy="1091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1270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00"/>
              <a:buFont typeface="Calibri"/>
              <a:buNone/>
            </a:pPr>
            <a:fld id="{00000000-1234-1234-1234-123412341234}" type="slidenum">
              <a:rPr b="0" i="0" lang="nl-NL" sz="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</a:p>
        </p:txBody>
      </p:sp>
      <p:sp>
        <p:nvSpPr>
          <p:cNvPr id="25" name="Shape 25"/>
          <p:cNvSpPr txBox="1"/>
          <p:nvPr>
            <p:ph idx="1" type="body"/>
          </p:nvPr>
        </p:nvSpPr>
        <p:spPr>
          <a:xfrm>
            <a:off x="298200" y="583741"/>
            <a:ext cx="11595600" cy="313708"/>
          </a:xfrm>
          <a:prstGeom prst="rect">
            <a:avLst/>
          </a:prstGeom>
          <a:solidFill>
            <a:srgbClr val="CF7F00"/>
          </a:solidFill>
          <a:ln>
            <a:noFill/>
          </a:ln>
        </p:spPr>
        <p:txBody>
          <a:bodyPr anchorCtr="0" anchor="t" bIns="91425" lIns="91425" rIns="91425" wrap="square" tIns="91425"/>
          <a:lstStyle>
            <a:lvl1pPr indent="0" lvl="0" mar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0" i="1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88882" lvl="1" marL="68578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114271" lvl="2" marL="114297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139659" lvl="3" marL="160016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Char char="•"/>
              <a:defRPr b="0" i="0" sz="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165049" lvl="4" marL="2057349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Char char="•"/>
              <a:defRPr b="0" i="0" sz="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12637" lvl="5" marL="251453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12625" lvl="6" marL="297172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12613" lvl="7" marL="342891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12603" lvl="8" marL="388610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6" name="Shape 26"/>
          <p:cNvSpPr txBox="1"/>
          <p:nvPr>
            <p:ph idx="2" type="body"/>
          </p:nvPr>
        </p:nvSpPr>
        <p:spPr>
          <a:xfrm>
            <a:off x="298200" y="996491"/>
            <a:ext cx="11595600" cy="489631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indent="6" lvl="0" marL="228594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1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63482" lvl="1" marL="68578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88871" lvl="2" marL="114297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113994" lvl="3" marL="160016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4"/>
              <a:buFont typeface="Arial"/>
              <a:buChar char="•"/>
              <a:defRPr b="0" i="0" sz="1051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114249" lvl="4" marL="2057349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12637" lvl="5" marL="251453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12625" lvl="6" marL="297172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12613" lvl="7" marL="342891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12603" lvl="8" marL="388610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twoTxTwoObj">
  <p:cSld name="Comparison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 txBox="1"/>
          <p:nvPr>
            <p:ph type="title"/>
          </p:nvPr>
        </p:nvSpPr>
        <p:spPr>
          <a:xfrm>
            <a:off x="839787" y="365127"/>
            <a:ext cx="10515599" cy="1325562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wrap="square" tIns="91425"/>
          <a:lstStyle>
            <a:lvl1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 b="1" i="0" sz="4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buSzPts val="18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buSzPts val="18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buSzPts val="18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buSzPts val="18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buSzPts val="18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buSzPts val="18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buSzPts val="18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buSzPts val="1800"/>
              <a:buFont typeface="Arial"/>
              <a:buNone/>
              <a:defRPr sz="1800"/>
            </a:lvl9pPr>
          </a:lstStyle>
          <a:p/>
        </p:txBody>
      </p:sp>
      <p:sp>
        <p:nvSpPr>
          <p:cNvPr id="29" name="Shape 29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12689" lvl="1" marL="457189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12677" lvl="2" marL="91437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12665" lvl="3" marL="137156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12654" lvl="4" marL="182875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12643" lvl="5" marL="228594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12631" lvl="6" marL="274313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12619" lvl="7" marL="320032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12608" lvl="8" marL="3657509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0" name="Shape 30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indent="-25393" lvl="0" marL="228594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88882" lvl="1" marL="68578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114271" lvl="2" marL="114297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139659" lvl="3" marL="160016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Char char="•"/>
              <a:defRPr b="0" i="0" sz="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165049" lvl="4" marL="2057349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Char char="•"/>
              <a:defRPr b="0" i="0" sz="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12637" lvl="5" marL="251453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12625" lvl="6" marL="297172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12613" lvl="7" marL="342891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12603" lvl="8" marL="388610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1" name="Shape 31"/>
          <p:cNvSpPr txBox="1"/>
          <p:nvPr>
            <p:ph idx="3" type="body"/>
          </p:nvPr>
        </p:nvSpPr>
        <p:spPr>
          <a:xfrm>
            <a:off x="6172201" y="1681163"/>
            <a:ext cx="51831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12689" lvl="1" marL="457189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12677" lvl="2" marL="91437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12665" lvl="3" marL="137156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12654" lvl="4" marL="182875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12643" lvl="5" marL="228594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12631" lvl="6" marL="274313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12619" lvl="7" marL="320032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12608" lvl="8" marL="3657509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2" name="Shape 32"/>
          <p:cNvSpPr txBox="1"/>
          <p:nvPr>
            <p:ph idx="4" type="body"/>
          </p:nvPr>
        </p:nvSpPr>
        <p:spPr>
          <a:xfrm>
            <a:off x="6172201" y="2505075"/>
            <a:ext cx="51831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indent="-25393" lvl="0" marL="228594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88882" lvl="1" marL="68578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114271" lvl="2" marL="114297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139659" lvl="3" marL="160016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Char char="•"/>
              <a:defRPr b="0" i="0" sz="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165049" lvl="4" marL="2057349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Char char="•"/>
              <a:defRPr b="0" i="0" sz="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12637" lvl="5" marL="251453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12625" lvl="6" marL="297172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12613" lvl="7" marL="342891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12603" lvl="8" marL="388610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3" name="Shape 33"/>
          <p:cNvSpPr txBox="1"/>
          <p:nvPr>
            <p:ph idx="10" type="dt"/>
          </p:nvPr>
        </p:nvSpPr>
        <p:spPr>
          <a:xfrm>
            <a:off x="9139450" y="6461660"/>
            <a:ext cx="2743199" cy="133598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/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800"/>
              <a:buFont typeface="Calibri"/>
              <a:buNone/>
              <a:defRPr b="0" i="0" sz="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4" name="Shape 34"/>
          <p:cNvSpPr txBox="1"/>
          <p:nvPr>
            <p:ph idx="11" type="ftr"/>
          </p:nvPr>
        </p:nvSpPr>
        <p:spPr>
          <a:xfrm>
            <a:off x="4038600" y="6469039"/>
            <a:ext cx="4114800" cy="25243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b="1" i="1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5" name="Shape 35"/>
          <p:cNvSpPr txBox="1"/>
          <p:nvPr>
            <p:ph idx="12" type="sldNum"/>
          </p:nvPr>
        </p:nvSpPr>
        <p:spPr>
          <a:xfrm>
            <a:off x="9139450" y="6612342"/>
            <a:ext cx="2743199" cy="1091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1270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00"/>
              <a:buFont typeface="Calibri"/>
              <a:buNone/>
            </a:pPr>
            <a:fld id="{00000000-1234-1234-1234-123412341234}" type="slidenum">
              <a:rPr b="0" i="0" lang="nl-NL" sz="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titleOnly">
  <p:cSld name="Title Only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 txBox="1"/>
          <p:nvPr>
            <p:ph type="title"/>
          </p:nvPr>
        </p:nvSpPr>
        <p:spPr>
          <a:xfrm>
            <a:off x="298200" y="117985"/>
            <a:ext cx="11595600" cy="70702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wrap="square" tIns="91425"/>
          <a:lstStyle>
            <a:lvl1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 b="1" i="0" sz="4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buSzPts val="18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buSzPts val="18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buSzPts val="18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buSzPts val="18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buSzPts val="18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buSzPts val="18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buSzPts val="18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buSzPts val="1800"/>
              <a:buFont typeface="Arial"/>
              <a:buNone/>
              <a:defRPr sz="1800"/>
            </a:lvl9pPr>
          </a:lstStyle>
          <a:p/>
        </p:txBody>
      </p:sp>
      <p:sp>
        <p:nvSpPr>
          <p:cNvPr id="38" name="Shape 38"/>
          <p:cNvSpPr txBox="1"/>
          <p:nvPr>
            <p:ph idx="10" type="dt"/>
          </p:nvPr>
        </p:nvSpPr>
        <p:spPr>
          <a:xfrm>
            <a:off x="9139450" y="6461660"/>
            <a:ext cx="2743199" cy="133598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/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800"/>
              <a:buFont typeface="Calibri"/>
              <a:buNone/>
              <a:defRPr b="0" i="0" sz="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9" name="Shape 39"/>
          <p:cNvSpPr txBox="1"/>
          <p:nvPr>
            <p:ph idx="11" type="ftr"/>
          </p:nvPr>
        </p:nvSpPr>
        <p:spPr>
          <a:xfrm>
            <a:off x="4038600" y="6469039"/>
            <a:ext cx="4114800" cy="25243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b="1" i="1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0" name="Shape 40"/>
          <p:cNvSpPr txBox="1"/>
          <p:nvPr>
            <p:ph idx="12" type="sldNum"/>
          </p:nvPr>
        </p:nvSpPr>
        <p:spPr>
          <a:xfrm>
            <a:off x="9139450" y="6612342"/>
            <a:ext cx="2743199" cy="1091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1270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00"/>
              <a:buFont typeface="Calibri"/>
              <a:buNone/>
            </a:pPr>
            <a:fld id="{00000000-1234-1234-1234-123412341234}" type="slidenum">
              <a:rPr b="0" i="0" lang="nl-NL" sz="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objTx">
  <p:cSld name="Content with Caption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 txBox="1"/>
          <p:nvPr>
            <p:ph type="title"/>
          </p:nvPr>
        </p:nvSpPr>
        <p:spPr>
          <a:xfrm>
            <a:off x="839787" y="457200"/>
            <a:ext cx="3932237" cy="16001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b" bIns="91425" lIns="91425" rIns="91425" wrap="square" tIns="91425"/>
          <a:lstStyle>
            <a:lvl1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  <a:defRPr b="1" i="0" sz="3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buSzPts val="18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buSzPts val="18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buSzPts val="18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buSzPts val="18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buSzPts val="18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buSzPts val="18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buSzPts val="18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buSzPts val="1800"/>
              <a:buFont typeface="Arial"/>
              <a:buNone/>
              <a:defRPr sz="1800"/>
            </a:lvl9pPr>
          </a:lstStyle>
          <a:p/>
        </p:txBody>
      </p:sp>
      <p:sp>
        <p:nvSpPr>
          <p:cNvPr id="43" name="Shape 43"/>
          <p:cNvSpPr txBox="1"/>
          <p:nvPr>
            <p:ph idx="1" type="body"/>
          </p:nvPr>
        </p:nvSpPr>
        <p:spPr>
          <a:xfrm>
            <a:off x="5183187" y="987426"/>
            <a:ext cx="6172199" cy="4873624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indent="177806" lvl="0" marL="228594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1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114317" lvl="1" marL="68578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63528" lvl="2" marL="114297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12740" lvl="3" marL="160016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12750" lvl="4" marL="2057349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12762" lvl="5" marL="251453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12774" lvl="6" marL="297172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12786" lvl="7" marL="342891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12796" lvl="8" marL="388610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4" name="Shape 44"/>
          <p:cNvSpPr txBox="1"/>
          <p:nvPr>
            <p:ph idx="2" type="body"/>
          </p:nvPr>
        </p:nvSpPr>
        <p:spPr>
          <a:xfrm>
            <a:off x="839787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indent="0" lvl="0" mar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12689" lvl="1" marL="457189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12677" lvl="2" marL="91437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12665" lvl="3" marL="137156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12654" lvl="4" marL="182875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12643" lvl="5" marL="228594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12631" lvl="6" marL="274313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12619" lvl="7" marL="320032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12608" lvl="8" marL="3657509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5" name="Shape 45"/>
          <p:cNvSpPr txBox="1"/>
          <p:nvPr>
            <p:ph idx="10" type="dt"/>
          </p:nvPr>
        </p:nvSpPr>
        <p:spPr>
          <a:xfrm>
            <a:off x="9139450" y="6461660"/>
            <a:ext cx="2743199" cy="133598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/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800"/>
              <a:buFont typeface="Calibri"/>
              <a:buNone/>
              <a:defRPr b="0" i="0" sz="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6" name="Shape 46"/>
          <p:cNvSpPr txBox="1"/>
          <p:nvPr>
            <p:ph idx="11" type="ftr"/>
          </p:nvPr>
        </p:nvSpPr>
        <p:spPr>
          <a:xfrm>
            <a:off x="4038600" y="6469039"/>
            <a:ext cx="4114800" cy="25243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b="1" i="1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7" name="Shape 47"/>
          <p:cNvSpPr txBox="1"/>
          <p:nvPr>
            <p:ph idx="12" type="sldNum"/>
          </p:nvPr>
        </p:nvSpPr>
        <p:spPr>
          <a:xfrm>
            <a:off x="9139450" y="6612342"/>
            <a:ext cx="2743199" cy="1091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1270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00"/>
              <a:buFont typeface="Calibri"/>
              <a:buNone/>
            </a:pPr>
            <a:fld id="{00000000-1234-1234-1234-123412341234}" type="slidenum">
              <a:rPr b="0" i="0" lang="nl-NL" sz="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vertTx">
  <p:cSld name="Title and Vertical Text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/>
          <p:nvPr>
            <p:ph type="title"/>
          </p:nvPr>
        </p:nvSpPr>
        <p:spPr>
          <a:xfrm>
            <a:off x="298200" y="117985"/>
            <a:ext cx="11595600" cy="70702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wrap="square" tIns="91425"/>
          <a:lstStyle>
            <a:lvl1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 b="1" i="0" sz="4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buSzPts val="18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buSzPts val="18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buSzPts val="18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buSzPts val="18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buSzPts val="18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buSzPts val="18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buSzPts val="18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buSzPts val="1800"/>
              <a:buFont typeface="Arial"/>
              <a:buNone/>
              <a:defRPr sz="1800"/>
            </a:lvl9pPr>
          </a:lstStyle>
          <a:p/>
        </p:txBody>
      </p:sp>
      <p:sp>
        <p:nvSpPr>
          <p:cNvPr id="50" name="Shape 50"/>
          <p:cNvSpPr txBox="1"/>
          <p:nvPr>
            <p:ph idx="1" type="body"/>
          </p:nvPr>
        </p:nvSpPr>
        <p:spPr>
          <a:xfrm rot="5400000">
            <a:off x="3487466" y="-2218218"/>
            <a:ext cx="5205917" cy="1158445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indent="-25393" lvl="0" marL="228594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88882" lvl="1" marL="68578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114271" lvl="2" marL="114297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139659" lvl="3" marL="160016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Char char="•"/>
              <a:defRPr b="0" i="0" sz="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165049" lvl="4" marL="2057349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Char char="•"/>
              <a:defRPr b="0" i="0" sz="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12637" lvl="5" marL="251453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12625" lvl="6" marL="297172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12613" lvl="7" marL="342891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12603" lvl="8" marL="388610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1" name="Shape 51"/>
          <p:cNvSpPr txBox="1"/>
          <p:nvPr>
            <p:ph idx="10" type="dt"/>
          </p:nvPr>
        </p:nvSpPr>
        <p:spPr>
          <a:xfrm>
            <a:off x="9139450" y="6461660"/>
            <a:ext cx="2743199" cy="133598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/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800"/>
              <a:buFont typeface="Calibri"/>
              <a:buNone/>
              <a:defRPr b="0" i="0" sz="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2" name="Shape 52"/>
          <p:cNvSpPr txBox="1"/>
          <p:nvPr>
            <p:ph idx="11" type="ftr"/>
          </p:nvPr>
        </p:nvSpPr>
        <p:spPr>
          <a:xfrm>
            <a:off x="4038600" y="6469039"/>
            <a:ext cx="4114800" cy="25243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b="1" i="1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3" name="Shape 53"/>
          <p:cNvSpPr txBox="1"/>
          <p:nvPr>
            <p:ph idx="12" type="sldNum"/>
          </p:nvPr>
        </p:nvSpPr>
        <p:spPr>
          <a:xfrm>
            <a:off x="9139450" y="6612342"/>
            <a:ext cx="2743199" cy="1091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1270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00"/>
              <a:buFont typeface="Calibri"/>
              <a:buNone/>
            </a:pPr>
            <a:fld id="{00000000-1234-1234-1234-123412341234}" type="slidenum">
              <a:rPr b="0" i="0" lang="nl-NL" sz="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type="vertTitleAndTx">
  <p:cSld name="Vertical Title and 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 txBox="1"/>
          <p:nvPr>
            <p:ph type="title"/>
          </p:nvPr>
        </p:nvSpPr>
        <p:spPr>
          <a:xfrm rot="5400000">
            <a:off x="7133431" y="1956594"/>
            <a:ext cx="5811838" cy="26288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wrap="square" tIns="91425"/>
          <a:lstStyle>
            <a:lvl1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 b="1" i="0" sz="4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buSzPts val="18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buSzPts val="18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buSzPts val="18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buSzPts val="18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buSzPts val="18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buSzPts val="18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buSzPts val="18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buSzPts val="1800"/>
              <a:buFont typeface="Arial"/>
              <a:buNone/>
              <a:defRPr sz="1800"/>
            </a:lvl9pPr>
          </a:lstStyle>
          <a:p/>
        </p:txBody>
      </p:sp>
      <p:sp>
        <p:nvSpPr>
          <p:cNvPr id="56" name="Shape 56"/>
          <p:cNvSpPr txBox="1"/>
          <p:nvPr>
            <p:ph idx="1" type="body"/>
          </p:nvPr>
        </p:nvSpPr>
        <p:spPr>
          <a:xfrm rot="5400000">
            <a:off x="1799431" y="-596105"/>
            <a:ext cx="5811838" cy="7734299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indent="-25393" lvl="0" marL="228594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88882" lvl="1" marL="68578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114271" lvl="2" marL="114297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139659" lvl="3" marL="160016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Char char="•"/>
              <a:defRPr b="0" i="0" sz="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165049" lvl="4" marL="2057349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Char char="•"/>
              <a:defRPr b="0" i="0" sz="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12637" lvl="5" marL="251453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12625" lvl="6" marL="297172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12613" lvl="7" marL="342891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12603" lvl="8" marL="388610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7" name="Shape 57"/>
          <p:cNvSpPr txBox="1"/>
          <p:nvPr>
            <p:ph idx="10" type="dt"/>
          </p:nvPr>
        </p:nvSpPr>
        <p:spPr>
          <a:xfrm>
            <a:off x="9139450" y="6461660"/>
            <a:ext cx="2743199" cy="133598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/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800"/>
              <a:buFont typeface="Calibri"/>
              <a:buNone/>
              <a:defRPr b="0" i="0" sz="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8" name="Shape 58"/>
          <p:cNvSpPr txBox="1"/>
          <p:nvPr>
            <p:ph idx="11" type="ftr"/>
          </p:nvPr>
        </p:nvSpPr>
        <p:spPr>
          <a:xfrm>
            <a:off x="4038600" y="6469039"/>
            <a:ext cx="4114800" cy="25243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b="1" i="1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9" name="Shape 59"/>
          <p:cNvSpPr txBox="1"/>
          <p:nvPr>
            <p:ph idx="12" type="sldNum"/>
          </p:nvPr>
        </p:nvSpPr>
        <p:spPr>
          <a:xfrm>
            <a:off x="9139450" y="6612342"/>
            <a:ext cx="2743199" cy="1091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1270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00"/>
              <a:buFont typeface="Calibri"/>
              <a:buNone/>
            </a:pPr>
            <a:fld id="{00000000-1234-1234-1234-123412341234}" type="slidenum">
              <a:rPr b="0" i="0" lang="nl-NL" sz="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theme" Target="../theme/theme1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 txBox="1"/>
          <p:nvPr>
            <p:ph type="title"/>
          </p:nvPr>
        </p:nvSpPr>
        <p:spPr>
          <a:xfrm>
            <a:off x="298200" y="117985"/>
            <a:ext cx="11595600" cy="70702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wrap="square" tIns="91425"/>
          <a:lstStyle>
            <a:lvl1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 b="1" i="0" sz="4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>
              <a:spcBef>
                <a:spcPts val="0"/>
              </a:spcBef>
              <a:buSzPts val="1800"/>
              <a:buFont typeface="Arial"/>
              <a:buNone/>
              <a:defRPr sz="1800"/>
            </a:lvl2pPr>
            <a:lvl3pPr indent="0" lvl="2">
              <a:spcBef>
                <a:spcPts val="0"/>
              </a:spcBef>
              <a:buSzPts val="1800"/>
              <a:buFont typeface="Arial"/>
              <a:buNone/>
              <a:defRPr sz="1800"/>
            </a:lvl3pPr>
            <a:lvl4pPr indent="0" lvl="3">
              <a:spcBef>
                <a:spcPts val="0"/>
              </a:spcBef>
              <a:buSzPts val="1800"/>
              <a:buFont typeface="Arial"/>
              <a:buNone/>
              <a:defRPr sz="1800"/>
            </a:lvl4pPr>
            <a:lvl5pPr indent="0" lvl="4">
              <a:spcBef>
                <a:spcPts val="0"/>
              </a:spcBef>
              <a:buSzPts val="1800"/>
              <a:buFont typeface="Arial"/>
              <a:buNone/>
              <a:defRPr sz="1800"/>
            </a:lvl5pPr>
            <a:lvl6pPr indent="0" lvl="5">
              <a:spcBef>
                <a:spcPts val="0"/>
              </a:spcBef>
              <a:buSzPts val="1800"/>
              <a:buFont typeface="Arial"/>
              <a:buNone/>
              <a:defRPr sz="1800"/>
            </a:lvl6pPr>
            <a:lvl7pPr indent="0" lvl="6">
              <a:spcBef>
                <a:spcPts val="0"/>
              </a:spcBef>
              <a:buSzPts val="1800"/>
              <a:buFont typeface="Arial"/>
              <a:buNone/>
              <a:defRPr sz="1800"/>
            </a:lvl7pPr>
            <a:lvl8pPr indent="0" lvl="7">
              <a:spcBef>
                <a:spcPts val="0"/>
              </a:spcBef>
              <a:buSzPts val="1800"/>
              <a:buFont typeface="Arial"/>
              <a:buNone/>
              <a:defRPr sz="1800"/>
            </a:lvl8pPr>
            <a:lvl9pPr indent="0" lvl="8">
              <a:spcBef>
                <a:spcPts val="0"/>
              </a:spcBef>
              <a:buSzPts val="1800"/>
              <a:buFont typeface="Arial"/>
              <a:buNone/>
              <a:defRPr sz="1800"/>
            </a:lvl9pPr>
          </a:lstStyle>
          <a:p/>
        </p:txBody>
      </p:sp>
      <p:sp>
        <p:nvSpPr>
          <p:cNvPr id="11" name="Shape 11"/>
          <p:cNvSpPr txBox="1"/>
          <p:nvPr>
            <p:ph idx="1" type="body"/>
          </p:nvPr>
        </p:nvSpPr>
        <p:spPr>
          <a:xfrm>
            <a:off x="298200" y="971048"/>
            <a:ext cx="11584450" cy="5205917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/>
          <a:lstStyle>
            <a:lvl1pPr indent="-25393" lvl="0" marL="228594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88882" lvl="1" marL="68578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114271" lvl="2" marL="114297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139659" lvl="3" marL="160016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Char char="•"/>
              <a:defRPr b="0" i="0" sz="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165049" lvl="4" marL="2057349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600"/>
              <a:buFont typeface="Arial"/>
              <a:buChar char="•"/>
              <a:defRPr b="0" i="0" sz="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12637" lvl="5" marL="251453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12625" lvl="6" marL="297172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12613" lvl="7" marL="342891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12603" lvl="8" marL="388610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Shape 12"/>
          <p:cNvSpPr txBox="1"/>
          <p:nvPr>
            <p:ph idx="10" type="dt"/>
          </p:nvPr>
        </p:nvSpPr>
        <p:spPr>
          <a:xfrm>
            <a:off x="9139450" y="6461660"/>
            <a:ext cx="2743199" cy="133598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/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800"/>
              <a:buFont typeface="Calibri"/>
              <a:buNone/>
              <a:defRPr b="0" i="0" sz="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Shape 13"/>
          <p:cNvSpPr txBox="1"/>
          <p:nvPr>
            <p:ph idx="11" type="ftr"/>
          </p:nvPr>
        </p:nvSpPr>
        <p:spPr>
          <a:xfrm>
            <a:off x="4038600" y="6469039"/>
            <a:ext cx="4114800" cy="25243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wrap="square" tIns="91425"/>
          <a:lstStyle>
            <a:lvl1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b="1" i="1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Shape 14"/>
          <p:cNvSpPr txBox="1"/>
          <p:nvPr>
            <p:ph idx="12" type="sldNum"/>
          </p:nvPr>
        </p:nvSpPr>
        <p:spPr>
          <a:xfrm>
            <a:off x="9139450" y="6612342"/>
            <a:ext cx="2743199" cy="1091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127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200"/>
              <a:buFont typeface="Calibri"/>
              <a:buNone/>
            </a:pPr>
            <a:fld id="{00000000-1234-1234-1234-123412341234}" type="slidenum">
              <a:rPr b="0" i="0" lang="nl-NL" sz="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</a:p>
        </p:txBody>
      </p:sp>
      <p:pic>
        <p:nvPicPr>
          <p:cNvPr id="15" name="Shape 15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298201" y="6067500"/>
            <a:ext cx="2381261" cy="788294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0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2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6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5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9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8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1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7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3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Shape 6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7615" y="-287500"/>
            <a:ext cx="12207240" cy="8138160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Shape 66"/>
          <p:cNvSpPr txBox="1"/>
          <p:nvPr/>
        </p:nvSpPr>
        <p:spPr>
          <a:xfrm>
            <a:off x="7110662" y="4705428"/>
            <a:ext cx="5081337" cy="3599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b" bIns="45700" lIns="91425" rIns="91425" wrap="square" tIns="45700">
            <a:noAutofit/>
          </a:bodyPr>
          <a:lstStyle/>
          <a:p>
            <a:pPr indent="-3175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00"/>
              <a:buFont typeface="Calibri"/>
              <a:buNone/>
            </a:pPr>
            <a:r>
              <a:rPr b="1" lang="nl-NL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Jaarplannen 2018</a:t>
            </a:r>
          </a:p>
        </p:txBody>
      </p:sp>
      <p:sp>
        <p:nvSpPr>
          <p:cNvPr id="67" name="Shape 67"/>
          <p:cNvSpPr txBox="1"/>
          <p:nvPr/>
        </p:nvSpPr>
        <p:spPr>
          <a:xfrm>
            <a:off x="7110662" y="5117161"/>
            <a:ext cx="5081338" cy="308279"/>
          </a:xfrm>
          <a:prstGeom prst="rect">
            <a:avLst/>
          </a:prstGeom>
          <a:solidFill>
            <a:srgbClr val="CF7F00"/>
          </a:solidFill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28575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"/>
              <a:buFont typeface="Arial"/>
              <a:buNone/>
            </a:pPr>
            <a:r>
              <a:t/>
            </a:r>
            <a:endParaRPr b="0" i="1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 txBox="1"/>
          <p:nvPr>
            <p:ph type="ctrTitle"/>
          </p:nvPr>
        </p:nvSpPr>
        <p:spPr>
          <a:xfrm>
            <a:off x="298200" y="124697"/>
            <a:ext cx="11595600" cy="360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b" bIns="45700" lIns="91425" rIns="91425" wrap="square" tIns="45700">
            <a:noAutofit/>
          </a:bodyPr>
          <a:lstStyle/>
          <a:p>
            <a:pPr indent="-3175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Font typeface="Calibri"/>
              <a:buNone/>
            </a:pPr>
            <a:r>
              <a:rPr lang="nl-NL">
                <a:latin typeface="Arial"/>
                <a:ea typeface="Arial"/>
                <a:cs typeface="Arial"/>
                <a:sym typeface="Arial"/>
              </a:rPr>
              <a:t>Inleiding </a:t>
            </a:r>
          </a:p>
        </p:txBody>
      </p:sp>
      <p:sp>
        <p:nvSpPr>
          <p:cNvPr id="73" name="Shape 73"/>
          <p:cNvSpPr txBox="1"/>
          <p:nvPr>
            <p:ph idx="2" type="body"/>
          </p:nvPr>
        </p:nvSpPr>
        <p:spPr>
          <a:xfrm>
            <a:off x="298200" y="980845"/>
            <a:ext cx="11595600" cy="489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5080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0" i="1" lang="nl-NL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id="74" name="Shape 74"/>
          <p:cNvSpPr txBox="1"/>
          <p:nvPr/>
        </p:nvSpPr>
        <p:spPr>
          <a:xfrm>
            <a:off x="298200" y="1226550"/>
            <a:ext cx="11595600" cy="528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800" u="none" cap="none" strike="noStrike">
                <a:solidFill>
                  <a:srgbClr val="000000"/>
                </a:solidFill>
              </a:rPr>
              <a:t>Thema</a:t>
            </a:r>
            <a:r>
              <a:rPr b="1" lang="nl-NL" sz="1800"/>
              <a:t>’s:</a:t>
            </a:r>
          </a:p>
          <a:p>
            <a:pPr indent="-330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nl-NL" sz="1600"/>
              <a:t>Ouderejaarsroeien</a:t>
            </a:r>
          </a:p>
          <a:p>
            <a:pPr indent="-330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nl-NL" sz="1600"/>
              <a:t>Coaching</a:t>
            </a:r>
          </a:p>
          <a:p>
            <a:pPr indent="-330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nl-NL" sz="1600"/>
              <a:t>Verantwoordelijkheidsgevoel</a:t>
            </a:r>
          </a:p>
          <a:p>
            <a:pPr indent="-330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nl-NL" sz="1600"/>
              <a:t>Huisvesting &amp; Hygiëne Bootenhuysch</a:t>
            </a:r>
          </a:p>
          <a:p>
            <a:pPr indent="-330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nl-NL" sz="1600"/>
              <a:t>Financiën </a:t>
            </a:r>
          </a:p>
          <a:p>
            <a:pPr indent="-330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nl-NL" sz="1600"/>
              <a:t>Vloot</a:t>
            </a:r>
          </a:p>
          <a:p>
            <a:pPr indent="-330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nl-NL" sz="1600"/>
              <a:t>Werving junioren en topsporters</a:t>
            </a:r>
          </a:p>
          <a:p>
            <a:pPr indent="-330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nl-NL" sz="1600"/>
              <a:t>Marketing en Relatiebeheer</a:t>
            </a:r>
          </a:p>
          <a:p>
            <a:pPr indent="-330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nl-NL" sz="1600"/>
              <a:t>Digitale communicatie</a:t>
            </a:r>
          </a:p>
          <a:p>
            <a:pPr indent="-330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nl-NL" sz="1600"/>
              <a:t>Werkwijze commissies </a:t>
            </a:r>
          </a:p>
          <a:p>
            <a:pPr indent="-330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nl-NL" sz="1600"/>
              <a:t>Aanvullende projecten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i="0" sz="1400" u="none" cap="none" strike="noStrike">
              <a:solidFill>
                <a:srgbClr val="000000"/>
              </a:solidFill>
            </a:endParaRPr>
          </a:p>
        </p:txBody>
      </p:sp>
      <p:sp>
        <p:nvSpPr>
          <p:cNvPr id="75" name="Shape 75"/>
          <p:cNvSpPr txBox="1"/>
          <p:nvPr/>
        </p:nvSpPr>
        <p:spPr>
          <a:xfrm>
            <a:off x="298200" y="552775"/>
            <a:ext cx="11595600" cy="360000"/>
          </a:xfrm>
          <a:prstGeom prst="rect">
            <a:avLst/>
          </a:prstGeom>
          <a:solidFill>
            <a:srgbClr val="CF7F00"/>
          </a:solidFill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0" lvl="0" marL="0" rtl="0">
              <a:lnSpc>
                <a:spcPct val="90000"/>
              </a:lnSpc>
              <a:spcBef>
                <a:spcPts val="0"/>
              </a:spcBef>
              <a:buNone/>
            </a:pPr>
            <a:r>
              <a:rPr i="1" lang="nl-NL" sz="1800">
                <a:solidFill>
                  <a:schemeClr val="dk1"/>
                </a:solidFill>
              </a:rPr>
              <a:t>Thema’s jaarplan bestuur Buschman ‘17 - ‘18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 txBox="1"/>
          <p:nvPr>
            <p:ph idx="2" type="body"/>
          </p:nvPr>
        </p:nvSpPr>
        <p:spPr>
          <a:xfrm>
            <a:off x="298200" y="980845"/>
            <a:ext cx="11595600" cy="489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5080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0" i="1" lang="nl-NL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</a:p>
        </p:txBody>
      </p:sp>
      <p:pic>
        <p:nvPicPr>
          <p:cNvPr id="81" name="Shape 8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3425" y="1839400"/>
            <a:ext cx="10525125" cy="2857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/>
          <p:nvPr>
            <p:ph type="ctrTitle"/>
          </p:nvPr>
        </p:nvSpPr>
        <p:spPr>
          <a:xfrm>
            <a:off x="298200" y="124697"/>
            <a:ext cx="11595600" cy="360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b" bIns="45700" lIns="91425" rIns="91425" wrap="square" tIns="45700">
            <a:noAutofit/>
          </a:bodyPr>
          <a:lstStyle/>
          <a:p>
            <a:pPr indent="-6985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lang="nl-NL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			</a:t>
            </a:r>
          </a:p>
          <a:p>
            <a:pPr indent="-6985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lang="nl-NL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		</a:t>
            </a:r>
          </a:p>
          <a:p>
            <a:pPr indent="-6985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0" lang="nl-NL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	</a:t>
            </a:r>
          </a:p>
          <a:p>
            <a:pPr indent="-3175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Font typeface="Calibri"/>
              <a:buNone/>
            </a:pPr>
            <a:r>
              <a:rPr lang="nl-NL">
                <a:latin typeface="Arial"/>
                <a:ea typeface="Arial"/>
                <a:cs typeface="Arial"/>
                <a:sym typeface="Arial"/>
              </a:rPr>
              <a:t>Ouderejaarsroeien</a:t>
            </a:r>
          </a:p>
        </p:txBody>
      </p:sp>
      <p:sp>
        <p:nvSpPr>
          <p:cNvPr id="87" name="Shape 87"/>
          <p:cNvSpPr txBox="1"/>
          <p:nvPr>
            <p:ph idx="2" type="body"/>
          </p:nvPr>
        </p:nvSpPr>
        <p:spPr>
          <a:xfrm>
            <a:off x="298200" y="980845"/>
            <a:ext cx="11595600" cy="489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5080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0" i="1" lang="nl-NL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id="88" name="Shape 88"/>
          <p:cNvSpPr txBox="1"/>
          <p:nvPr/>
        </p:nvSpPr>
        <p:spPr>
          <a:xfrm>
            <a:off x="298200" y="1165860"/>
            <a:ext cx="11595600" cy="6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i="1" lang="nl-NL" sz="1800"/>
              <a:t>Sluiten de selectie van TopC4+ en Clubploegen aan op de wedstrijdselectie op het gebied van planning, coaching en doelen</a:t>
            </a:r>
          </a:p>
        </p:txBody>
      </p:sp>
      <p:sp>
        <p:nvSpPr>
          <p:cNvPr id="89" name="Shape 89"/>
          <p:cNvSpPr txBox="1"/>
          <p:nvPr/>
        </p:nvSpPr>
        <p:spPr>
          <a:xfrm>
            <a:off x="298200" y="2114550"/>
            <a:ext cx="11595600" cy="440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nl-NL" sz="1400" u="sng" cap="none" strike="noStrike">
                <a:solidFill>
                  <a:srgbClr val="000000"/>
                </a:solidFill>
              </a:rPr>
              <a:t>Doel</a:t>
            </a:r>
            <a:r>
              <a:rPr i="0" lang="nl-NL" sz="1400" u="none" cap="none" strike="noStrike">
                <a:solidFill>
                  <a:srgbClr val="000000"/>
                </a:solidFill>
              </a:rPr>
              <a:t>: </a:t>
            </a:r>
            <a:r>
              <a:rPr lang="nl-NL"/>
              <a:t> De selectie van TopC4-, Club en Wedstrijdselecties sluiten qua planning op elkaar aan.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</a:rPr>
              <a:t>Betrokkenen:</a:t>
            </a:r>
            <a:r>
              <a:rPr b="1" lang="nl-NL"/>
              <a:t> </a:t>
            </a:r>
            <a:r>
              <a:rPr lang="nl-NL"/>
              <a:t>Competitiecommissaris, Wedstrijdcommissaris, Hoofdcoaches, Wedstrijd-, TopC4 en Clubcoaches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</a:rPr>
              <a:t>Hoe te bereiken?</a:t>
            </a:r>
          </a:p>
          <a:p>
            <a:pPr indent="0" lvl="0" marL="0" rtl="0">
              <a:spcBef>
                <a:spcPts val="0"/>
              </a:spcBef>
              <a:buNone/>
            </a:pPr>
            <a:r>
              <a:rPr b="1" lang="nl-NL">
                <a:solidFill>
                  <a:schemeClr val="dk1"/>
                </a:solidFill>
              </a:rPr>
              <a:t>Februari/april 	2018:		Overleg met alle betrokkenen en opstellen van een agenda</a:t>
            </a: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nl-NL"/>
              <a:t>Juni			2018:		De agenda bespreken met nieuwe Wedcom en Compocom</a:t>
            </a: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nl-NL"/>
              <a:t>Augustus		</a:t>
            </a:r>
            <a:r>
              <a:rPr b="1" lang="nl-NL">
                <a:solidFill>
                  <a:schemeClr val="dk1"/>
                </a:solidFill>
              </a:rPr>
              <a:t>2018:</a:t>
            </a:r>
            <a:r>
              <a:rPr b="1" lang="nl-NL"/>
              <a:t>		Nieuwe betrokkenen worden op de hoogte gebracht van de agenda</a:t>
            </a: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nl-NL"/>
              <a:t>September	</a:t>
            </a:r>
            <a:r>
              <a:rPr b="1" lang="nl-NL">
                <a:solidFill>
                  <a:schemeClr val="dk1"/>
                </a:solidFill>
              </a:rPr>
              <a:t>2018:</a:t>
            </a:r>
            <a:r>
              <a:rPr b="1" lang="nl-NL"/>
              <a:t>		De agenda wordt door alle betrokkenen nageleefd</a:t>
            </a: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nl-NL"/>
              <a:t>November		</a:t>
            </a:r>
            <a:r>
              <a:rPr b="1" lang="nl-NL">
                <a:solidFill>
                  <a:schemeClr val="dk1"/>
                </a:solidFill>
              </a:rPr>
              <a:t>2018:</a:t>
            </a:r>
            <a:r>
              <a:rPr b="1" lang="nl-NL"/>
              <a:t>		De agenda wordt geëvalueerd door alle betrokkenen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rgbClr val="000000"/>
              </a:solidFill>
            </a:endParaRP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</a:rPr>
              <a:t>Resultaten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nl-NL" u="sng"/>
              <a:t>Minimaal:</a:t>
            </a:r>
            <a:r>
              <a:rPr lang="nl-NL"/>
              <a:t> </a:t>
            </a:r>
            <a:r>
              <a:rPr lang="nl-NL"/>
              <a:t>Voor de bestuursoverdracht is er een agenda voor de selectieperiode opgesteld in overleg met alle betrokkenen.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nl-NL" sz="1400" u="sng" cap="none" strike="noStrike">
                <a:solidFill>
                  <a:srgbClr val="000000"/>
                </a:solidFill>
              </a:rPr>
              <a:t>Optimaal:</a:t>
            </a:r>
            <a:r>
              <a:rPr lang="nl-NL"/>
              <a:t> </a:t>
            </a:r>
            <a:r>
              <a:rPr lang="nl-NL">
                <a:solidFill>
                  <a:schemeClr val="dk1"/>
                </a:solidFill>
              </a:rPr>
              <a:t>Voor de bestuursoverdracht is er een agenda voor de selectieperiode opgesteld in overleg met </a:t>
            </a:r>
            <a:r>
              <a:rPr lang="nl-NL"/>
              <a:t>alle betrokkenen, alle nieuwe betrokkenen worden hiervan op de hoogte gebracht en de opgestelde agenda wordt nageleefd.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i="0" sz="1400" u="none" cap="none" strike="noStrike">
              <a:solidFill>
                <a:srgbClr val="000000"/>
              </a:solidFill>
            </a:endParaRP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nl-NL" sz="1400" u="none" cap="none" strike="noStrike">
                <a:solidFill>
                  <a:srgbClr val="000000"/>
                </a:solidFill>
              </a:rPr>
              <a:t>		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i="0" sz="1400" u="none" cap="none" strike="noStrike">
              <a:solidFill>
                <a:srgbClr val="000000"/>
              </a:solidFill>
            </a:endParaRPr>
          </a:p>
        </p:txBody>
      </p:sp>
      <p:sp>
        <p:nvSpPr>
          <p:cNvPr id="90" name="Shape 90"/>
          <p:cNvSpPr txBox="1"/>
          <p:nvPr/>
        </p:nvSpPr>
        <p:spPr>
          <a:xfrm>
            <a:off x="298200" y="552775"/>
            <a:ext cx="11595600" cy="428100"/>
          </a:xfrm>
          <a:prstGeom prst="rect">
            <a:avLst/>
          </a:prstGeom>
          <a:solidFill>
            <a:srgbClr val="CF7F00"/>
          </a:solidFill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0" lvl="0" marL="0" rtl="0">
              <a:lnSpc>
                <a:spcPct val="90000"/>
              </a:lnSpc>
              <a:spcBef>
                <a:spcPts val="0"/>
              </a:spcBef>
              <a:buNone/>
            </a:pPr>
            <a:r>
              <a:rPr i="1" lang="nl-NL" sz="1800">
                <a:solidFill>
                  <a:schemeClr val="dk1"/>
                </a:solidFill>
              </a:rPr>
              <a:t>Agenda Competitie- en Wedstrijdselectie - Competitie Commissaris &amp; Wedstrijd Commissaris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 txBox="1"/>
          <p:nvPr>
            <p:ph type="ctrTitle"/>
          </p:nvPr>
        </p:nvSpPr>
        <p:spPr>
          <a:xfrm>
            <a:off x="298200" y="124697"/>
            <a:ext cx="11595600" cy="360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b" bIns="45700" lIns="91425" rIns="91425" wrap="square" tIns="45700">
            <a:noAutofit/>
          </a:bodyPr>
          <a:lstStyle/>
          <a:p>
            <a:pPr indent="-3175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Font typeface="Calibri"/>
              <a:buNone/>
            </a:pPr>
            <a:r>
              <a:rPr lang="nl-NL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nl-NL">
                <a:latin typeface="Arial"/>
                <a:ea typeface="Arial"/>
                <a:cs typeface="Arial"/>
                <a:sym typeface="Arial"/>
              </a:rPr>
              <a:t>Ouderejaarsroeien</a:t>
            </a:r>
          </a:p>
        </p:txBody>
      </p:sp>
      <p:sp>
        <p:nvSpPr>
          <p:cNvPr id="96" name="Shape 96"/>
          <p:cNvSpPr txBox="1"/>
          <p:nvPr>
            <p:ph idx="2" type="body"/>
          </p:nvPr>
        </p:nvSpPr>
        <p:spPr>
          <a:xfrm>
            <a:off x="298200" y="980845"/>
            <a:ext cx="11595600" cy="489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5080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0" i="1" lang="nl-NL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id="97" name="Shape 97"/>
          <p:cNvSpPr txBox="1"/>
          <p:nvPr/>
        </p:nvSpPr>
        <p:spPr>
          <a:xfrm>
            <a:off x="298200" y="1165860"/>
            <a:ext cx="11595600" cy="6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31750" lvl="0" marL="0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SzPts val="500"/>
              <a:buFont typeface="Calibri"/>
              <a:buNone/>
            </a:pPr>
            <a:r>
              <a:rPr i="1" lang="nl-NL" sz="1800"/>
              <a:t>Gaat meer dan 50% van de wedstrijdroeiers jaarlijks door</a:t>
            </a:r>
          </a:p>
          <a:p>
            <a:pPr indent="-11430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i="1" sz="1800"/>
          </a:p>
        </p:txBody>
      </p:sp>
      <p:sp>
        <p:nvSpPr>
          <p:cNvPr id="98" name="Shape 98"/>
          <p:cNvSpPr txBox="1"/>
          <p:nvPr/>
        </p:nvSpPr>
        <p:spPr>
          <a:xfrm>
            <a:off x="298200" y="1916725"/>
            <a:ext cx="11595600" cy="440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nl-NL" sz="1400" u="none" cap="none" strike="noStrike">
                <a:solidFill>
                  <a:srgbClr val="000000"/>
                </a:solidFill>
              </a:rPr>
              <a:t>Doel: </a:t>
            </a:r>
            <a:r>
              <a:rPr lang="nl-NL"/>
              <a:t>In kaart brengen wat de grootste beweegreden is om te stoppen met wedstrijdroeien voor ex-wedstrijdroeiers.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</a:rPr>
              <a:t>Betrokkenen: </a:t>
            </a:r>
            <a:r>
              <a:rPr lang="nl-NL"/>
              <a:t>Ex wedstrijdroeiers, hoofdcoaches, wedstrijdcoaches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</a:rPr>
              <a:t>Hoe te bereiken?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nl-NL"/>
              <a:t>J</a:t>
            </a:r>
            <a:r>
              <a:rPr b="1" lang="nl-NL"/>
              <a:t>anuari 		2018:		Opstellen van een duidelijke </a:t>
            </a:r>
            <a:r>
              <a:rPr b="1" lang="nl-NL"/>
              <a:t>enquête</a:t>
            </a:r>
            <a:r>
              <a:rPr b="1" lang="nl-NL"/>
              <a:t> en verspreiden van deze onder ex-wedstrijdroeiers</a:t>
            </a: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nl-NL"/>
              <a:t>Maart		2018:		Analyseren resultaten </a:t>
            </a:r>
            <a:r>
              <a:rPr b="1" lang="nl-NL"/>
              <a:t>enquête</a:t>
            </a: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nl-NL"/>
              <a:t>Juni			2018:		Bespreken resultaten met professionals en toekomstig hoofdcoaches, eventueel inspelen op stop-redenen </a:t>
            </a: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nl-NL"/>
              <a:t>September	2018:		Eventueel inspelen op veelvoorkomende stop-redenen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i="0" sz="1400" u="none" cap="none" strike="noStrike">
              <a:solidFill>
                <a:srgbClr val="000000"/>
              </a:solidFill>
            </a:endParaRP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rgbClr val="000000"/>
              </a:solidFill>
            </a:endParaRP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</a:rPr>
              <a:t>Resultaten</a:t>
            </a:r>
            <a:r>
              <a:rPr lang="nl-NL"/>
              <a:t>: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nl-NL" u="sng"/>
              <a:t>Minimaal: </a:t>
            </a:r>
            <a:r>
              <a:rPr lang="nl-NL"/>
              <a:t>Er is een </a:t>
            </a:r>
            <a:r>
              <a:rPr lang="nl-NL"/>
              <a:t>enquête</a:t>
            </a:r>
            <a:r>
              <a:rPr lang="nl-NL"/>
              <a:t> rondgestuurd die compleet en duidelijk is.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u="sng"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nl-NL" sz="1400" u="sng" cap="none" strike="noStrike">
                <a:solidFill>
                  <a:srgbClr val="000000"/>
                </a:solidFill>
              </a:rPr>
              <a:t>Optimaal: </a:t>
            </a:r>
            <a:r>
              <a:rPr i="0" lang="nl-NL" sz="1400" cap="none" strike="noStrike">
                <a:solidFill>
                  <a:srgbClr val="000000"/>
                </a:solidFill>
              </a:rPr>
              <a:t>Er is </a:t>
            </a:r>
            <a:r>
              <a:rPr lang="nl-NL"/>
              <a:t>voldoende respons op de enquête en er zijn duidelijke redenen aan te wijzen waarom ex-wedstrijdroeiers gestopt zijn met wedstrijdroeien. </a:t>
            </a:r>
            <a:r>
              <a:rPr i="0" lang="nl-NL" sz="1400" u="none" cap="none" strike="noStrike">
                <a:solidFill>
                  <a:srgbClr val="000000"/>
                </a:solidFill>
              </a:rPr>
              <a:t>		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i="0" sz="1400" u="none" cap="none" strike="noStrike">
              <a:solidFill>
                <a:srgbClr val="000000"/>
              </a:solidFill>
            </a:endParaRP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nl-NL" sz="1400" u="none" cap="none" strike="noStrike">
                <a:solidFill>
                  <a:srgbClr val="000000"/>
                </a:solidFill>
              </a:rPr>
              <a:t>		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i="0" sz="1400" u="none" cap="none" strike="noStrike">
              <a:solidFill>
                <a:srgbClr val="000000"/>
              </a:solidFill>
            </a:endParaRPr>
          </a:p>
        </p:txBody>
      </p:sp>
      <p:sp>
        <p:nvSpPr>
          <p:cNvPr id="99" name="Shape 99"/>
          <p:cNvSpPr txBox="1"/>
          <p:nvPr/>
        </p:nvSpPr>
        <p:spPr>
          <a:xfrm>
            <a:off x="298200" y="552775"/>
            <a:ext cx="11595600" cy="360000"/>
          </a:xfrm>
          <a:prstGeom prst="rect">
            <a:avLst/>
          </a:prstGeom>
          <a:solidFill>
            <a:srgbClr val="CF7F00"/>
          </a:solidFill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0" lvl="0" marL="0" rtl="0">
              <a:lnSpc>
                <a:spcPct val="90000"/>
              </a:lnSpc>
              <a:spcBef>
                <a:spcPts val="0"/>
              </a:spcBef>
              <a:buNone/>
            </a:pPr>
            <a:r>
              <a:rPr i="1" lang="nl-NL" sz="1800"/>
              <a:t>Inventarisatie stoppen wedstrijdroeiers - Wedstrijd Commissaris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 txBox="1"/>
          <p:nvPr>
            <p:ph idx="2" type="body"/>
          </p:nvPr>
        </p:nvSpPr>
        <p:spPr>
          <a:xfrm>
            <a:off x="298200" y="980845"/>
            <a:ext cx="11595600" cy="489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5080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0" i="1" lang="nl-NL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</a:p>
        </p:txBody>
      </p:sp>
      <p:pic>
        <p:nvPicPr>
          <p:cNvPr id="105" name="Shape 10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8200" y="1732288"/>
            <a:ext cx="10515600" cy="2867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 txBox="1"/>
          <p:nvPr>
            <p:ph type="ctrTitle"/>
          </p:nvPr>
        </p:nvSpPr>
        <p:spPr>
          <a:xfrm>
            <a:off x="298200" y="124697"/>
            <a:ext cx="11595600" cy="360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b" bIns="45700" lIns="91425" rIns="91425" wrap="square" tIns="45700">
            <a:noAutofit/>
          </a:bodyPr>
          <a:lstStyle/>
          <a:p>
            <a:pPr indent="-6985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175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Font typeface="Calibri"/>
              <a:buNone/>
            </a:pPr>
            <a:r>
              <a:rPr lang="nl-NL">
                <a:latin typeface="Arial"/>
                <a:ea typeface="Arial"/>
                <a:cs typeface="Arial"/>
                <a:sym typeface="Arial"/>
              </a:rPr>
              <a:t>Coaching</a:t>
            </a:r>
          </a:p>
        </p:txBody>
      </p:sp>
      <p:sp>
        <p:nvSpPr>
          <p:cNvPr id="111" name="Shape 111"/>
          <p:cNvSpPr txBox="1"/>
          <p:nvPr>
            <p:ph idx="2" type="body"/>
          </p:nvPr>
        </p:nvSpPr>
        <p:spPr>
          <a:xfrm>
            <a:off x="298200" y="980845"/>
            <a:ext cx="11595600" cy="489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5080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0" i="1" lang="nl-NL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id="112" name="Shape 112"/>
          <p:cNvSpPr txBox="1"/>
          <p:nvPr/>
        </p:nvSpPr>
        <p:spPr>
          <a:xfrm>
            <a:off x="298200" y="1165860"/>
            <a:ext cx="11595600" cy="6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i="1" lang="nl-NL" sz="1800">
                <a:solidFill>
                  <a:schemeClr val="dk1"/>
                </a:solidFill>
              </a:rPr>
              <a:t>Heeft elke ouderejaars competitieploeg coaching en stimuleert Gyas om te gaan en te blijven coachen</a:t>
            </a:r>
          </a:p>
        </p:txBody>
      </p:sp>
      <p:sp>
        <p:nvSpPr>
          <p:cNvPr id="113" name="Shape 113"/>
          <p:cNvSpPr txBox="1"/>
          <p:nvPr/>
        </p:nvSpPr>
        <p:spPr>
          <a:xfrm>
            <a:off x="298200" y="1711775"/>
            <a:ext cx="11595600" cy="440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nl-NL" sz="1400" u="sng" cap="none" strike="noStrike">
                <a:solidFill>
                  <a:srgbClr val="000000"/>
                </a:solidFill>
              </a:rPr>
              <a:t>Doel</a:t>
            </a:r>
            <a:r>
              <a:rPr i="0" lang="nl-NL" sz="1400" u="none" cap="none" strike="noStrike">
                <a:solidFill>
                  <a:srgbClr val="000000"/>
                </a:solidFill>
              </a:rPr>
              <a:t>:</a:t>
            </a:r>
            <a:r>
              <a:rPr lang="nl-NL"/>
              <a:t> Competitie coaches meer scholing geven, zodat zij enthousiaster worden om te gaan en blijven coachen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</a:rPr>
              <a:t>Betrokkenen: </a:t>
            </a:r>
            <a:r>
              <a:rPr lang="nl-NL"/>
              <a:t>Competitie Commissaris, Supervisoren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</a:rPr>
              <a:t>Hoe te bereiken?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nl-NL"/>
              <a:t>December 			2017:		Benaderen verantwoordelijke van de Supervisoren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nl-NL"/>
              <a:t>December/januari 	2018:		Mensen benaderen die de RC2 cursus kunnen gaan geven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nl-NL"/>
              <a:t>Maart/april 		2018:		RC2 cursus wordt gegeven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nl-NL"/>
              <a:t>Mei 				2018:		RC2 cursus wordt </a:t>
            </a:r>
            <a:r>
              <a:rPr b="1" lang="nl-NL"/>
              <a:t>geëvalueerd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</a:rPr>
              <a:t>Resultaten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nl-NL" u="sng"/>
              <a:t>Minimaal:</a:t>
            </a:r>
            <a:r>
              <a:rPr lang="nl-NL"/>
              <a:t> De RC2 cursus wordt goed bezocht door competitie coaches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u="sng"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nl-NL" sz="1400" u="sng" cap="none" strike="noStrike">
                <a:solidFill>
                  <a:srgbClr val="000000"/>
                </a:solidFill>
              </a:rPr>
              <a:t>Optimaal:</a:t>
            </a:r>
            <a:r>
              <a:rPr lang="nl-NL"/>
              <a:t> </a:t>
            </a:r>
            <a:r>
              <a:rPr lang="nl-NL">
                <a:solidFill>
                  <a:schemeClr val="dk1"/>
                </a:solidFill>
              </a:rPr>
              <a:t>De RC2 cursus wordt goed bezocht door competitie coaches en zij gaan vervolgens ook actief een ploeg coachen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i="0" sz="1400" u="none" cap="none" strike="noStrike">
              <a:solidFill>
                <a:srgbClr val="000000"/>
              </a:solidFill>
            </a:endParaRP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nl-NL" sz="1400" u="none" cap="none" strike="noStrike">
                <a:solidFill>
                  <a:srgbClr val="000000"/>
                </a:solidFill>
              </a:rPr>
              <a:t>		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i="0" sz="1400" u="none" cap="none" strike="noStrike">
              <a:solidFill>
                <a:srgbClr val="000000"/>
              </a:solidFill>
            </a:endParaRPr>
          </a:p>
        </p:txBody>
      </p:sp>
      <p:sp>
        <p:nvSpPr>
          <p:cNvPr id="114" name="Shape 114"/>
          <p:cNvSpPr txBox="1"/>
          <p:nvPr/>
        </p:nvSpPr>
        <p:spPr>
          <a:xfrm>
            <a:off x="298200" y="552775"/>
            <a:ext cx="11595600" cy="360000"/>
          </a:xfrm>
          <a:prstGeom prst="rect">
            <a:avLst/>
          </a:prstGeom>
          <a:solidFill>
            <a:srgbClr val="CF7F00"/>
          </a:solidFill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0" lvl="0" marL="0" rtl="0">
              <a:lnSpc>
                <a:spcPct val="90000"/>
              </a:lnSpc>
              <a:spcBef>
                <a:spcPts val="0"/>
              </a:spcBef>
              <a:buNone/>
            </a:pPr>
            <a:r>
              <a:rPr i="1" lang="nl-NL" sz="1800">
                <a:solidFill>
                  <a:schemeClr val="dk1"/>
                </a:solidFill>
              </a:rPr>
              <a:t>RC2 cursus voor competitie coaches</a:t>
            </a:r>
            <a:r>
              <a:rPr i="1" lang="nl-NL" sz="1800">
                <a:solidFill>
                  <a:schemeClr val="dk1"/>
                </a:solidFill>
              </a:rPr>
              <a:t> - Competitie Commissaris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 txBox="1"/>
          <p:nvPr>
            <p:ph idx="2" type="body"/>
          </p:nvPr>
        </p:nvSpPr>
        <p:spPr>
          <a:xfrm>
            <a:off x="298200" y="980845"/>
            <a:ext cx="11595600" cy="489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5080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0" i="1" lang="nl-NL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</a:p>
        </p:txBody>
      </p:sp>
      <p:pic>
        <p:nvPicPr>
          <p:cNvPr id="120" name="Shape 1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11325" y="1819675"/>
            <a:ext cx="10515600" cy="2838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 txBox="1"/>
          <p:nvPr>
            <p:ph type="ctrTitle"/>
          </p:nvPr>
        </p:nvSpPr>
        <p:spPr>
          <a:xfrm>
            <a:off x="298200" y="124697"/>
            <a:ext cx="11595600" cy="360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b" bIns="45700" lIns="91425" rIns="91425" wrap="square" tIns="45700">
            <a:noAutofit/>
          </a:bodyPr>
          <a:lstStyle/>
          <a:p>
            <a:pPr indent="-3175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Font typeface="Calibri"/>
              <a:buNone/>
            </a:pPr>
            <a:r>
              <a:rPr lang="nl-NL">
                <a:latin typeface="Arial"/>
                <a:ea typeface="Arial"/>
                <a:cs typeface="Arial"/>
                <a:sym typeface="Arial"/>
              </a:rPr>
              <a:t>Verantwoordelijkheidsgevoel</a:t>
            </a:r>
          </a:p>
        </p:txBody>
      </p:sp>
      <p:sp>
        <p:nvSpPr>
          <p:cNvPr id="126" name="Shape 126"/>
          <p:cNvSpPr txBox="1"/>
          <p:nvPr>
            <p:ph idx="2" type="body"/>
          </p:nvPr>
        </p:nvSpPr>
        <p:spPr>
          <a:xfrm>
            <a:off x="298200" y="980845"/>
            <a:ext cx="11595600" cy="489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5080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0" i="1" lang="nl-NL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id="127" name="Shape 127"/>
          <p:cNvSpPr txBox="1"/>
          <p:nvPr/>
        </p:nvSpPr>
        <p:spPr>
          <a:xfrm>
            <a:off x="298200" y="1165860"/>
            <a:ext cx="11595600" cy="6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nl-NL" sz="1800"/>
              <a:t>Op Gyas zijn de verantwoordelijkheden onder de leden duidelijk </a:t>
            </a:r>
          </a:p>
        </p:txBody>
      </p:sp>
      <p:sp>
        <p:nvSpPr>
          <p:cNvPr id="128" name="Shape 128"/>
          <p:cNvSpPr txBox="1"/>
          <p:nvPr/>
        </p:nvSpPr>
        <p:spPr>
          <a:xfrm>
            <a:off x="298200" y="1812050"/>
            <a:ext cx="11595600" cy="4703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nl-NL" sz="1400" u="none" cap="none" strike="noStrike">
                <a:solidFill>
                  <a:srgbClr val="000000"/>
                </a:solidFill>
              </a:rPr>
              <a:t>Doel: </a:t>
            </a:r>
            <a:r>
              <a:rPr lang="nl-NL"/>
              <a:t> Inzicht krijgen in de mogelijkheden van een dagelijks bestuur.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</a:rPr>
              <a:t>Betrokkenen: </a:t>
            </a:r>
            <a:r>
              <a:rPr lang="nl-NL"/>
              <a:t>Bestuur, Commissie van Beheer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</a:rPr>
              <a:t>Hoe te bereiken?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nl-NL"/>
              <a:t>januari		2018:		 In kaart brengen welke taken het Beheer nu heeft.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nl-NL"/>
              <a:t>maart		2018: 	 In kaart brengen hoe een dergelijke commissie er bij andere verenigingen uitziet.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nl-NL"/>
              <a:t>mei			2018: 	 Het afwegen van de voor- en nadelen wanneer het Beheer extra taken zou krijgen.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nl-NL"/>
              <a:t>juni			2018:		 Afwegen of er een ander soort commissie ipv het Beheer zou moeten komen en hoe deze dan zou moeten 					 vormgeven.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rgbClr val="000000"/>
              </a:solidFill>
            </a:endParaRP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</a:rPr>
              <a:t>Resultaten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nl-NL" u="sng"/>
              <a:t>Minimaal:</a:t>
            </a:r>
            <a:r>
              <a:rPr lang="nl-NL"/>
              <a:t>		</a:t>
            </a:r>
            <a:r>
              <a:rPr lang="nl-NL">
                <a:solidFill>
                  <a:schemeClr val="dk1"/>
                </a:solidFill>
              </a:rPr>
              <a:t>Er is een keuze gemaakt of er een commissie nodig is die dagelijkse taken op zich neemt.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nl-NL" sz="1400" u="sng" cap="none" strike="noStrike">
                <a:solidFill>
                  <a:srgbClr val="000000"/>
                </a:solidFill>
              </a:rPr>
              <a:t>Optimaal:</a:t>
            </a:r>
            <a:r>
              <a:rPr i="0" lang="nl-NL" sz="1400" u="none" cap="none" strike="noStrike">
                <a:solidFill>
                  <a:srgbClr val="000000"/>
                </a:solidFill>
              </a:rPr>
              <a:t>		Er </a:t>
            </a:r>
            <a:r>
              <a:rPr lang="nl-NL"/>
              <a:t>is een opzet over hoe een dergelijke commissie er uit zou komen te zien.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i="0" sz="1400" u="none" cap="none" strike="noStrike">
              <a:solidFill>
                <a:srgbClr val="000000"/>
              </a:solidFill>
            </a:endParaRP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nl-NL" sz="1400" u="none" cap="none" strike="noStrike">
                <a:solidFill>
                  <a:srgbClr val="000000"/>
                </a:solidFill>
              </a:rPr>
              <a:t>		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i="0" sz="1400" u="none" cap="none" strike="noStrike">
              <a:solidFill>
                <a:srgbClr val="000000"/>
              </a:solidFill>
            </a:endParaRPr>
          </a:p>
        </p:txBody>
      </p:sp>
      <p:sp>
        <p:nvSpPr>
          <p:cNvPr id="129" name="Shape 129"/>
          <p:cNvSpPr txBox="1"/>
          <p:nvPr/>
        </p:nvSpPr>
        <p:spPr>
          <a:xfrm>
            <a:off x="298200" y="552775"/>
            <a:ext cx="11595600" cy="360000"/>
          </a:xfrm>
          <a:prstGeom prst="rect">
            <a:avLst/>
          </a:prstGeom>
          <a:solidFill>
            <a:srgbClr val="CF7F00"/>
          </a:solidFill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0" lvl="0" marL="0" rtl="0">
              <a:lnSpc>
                <a:spcPct val="90000"/>
              </a:lnSpc>
              <a:spcBef>
                <a:spcPts val="0"/>
              </a:spcBef>
              <a:buNone/>
            </a:pPr>
            <a:r>
              <a:rPr i="1" lang="nl-NL" sz="1800">
                <a:solidFill>
                  <a:schemeClr val="dk1"/>
                </a:solidFill>
              </a:rPr>
              <a:t>Dagelijks bestuur - </a:t>
            </a:r>
            <a:r>
              <a:rPr i="1" lang="nl-NL" sz="1800">
                <a:solidFill>
                  <a:schemeClr val="dk1"/>
                </a:solidFill>
              </a:rPr>
              <a:t>Bootenhuysch Commissaris &amp; Abactis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 txBox="1"/>
          <p:nvPr>
            <p:ph idx="2" type="body"/>
          </p:nvPr>
        </p:nvSpPr>
        <p:spPr>
          <a:xfrm>
            <a:off x="298200" y="980845"/>
            <a:ext cx="11595600" cy="489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5080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0" i="1" lang="nl-NL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</a:p>
        </p:txBody>
      </p:sp>
      <p:pic>
        <p:nvPicPr>
          <p:cNvPr id="135" name="Shape 1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3425" y="1722425"/>
            <a:ext cx="10525125" cy="2857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 txBox="1"/>
          <p:nvPr>
            <p:ph type="ctrTitle"/>
          </p:nvPr>
        </p:nvSpPr>
        <p:spPr>
          <a:xfrm>
            <a:off x="298200" y="124697"/>
            <a:ext cx="11595600" cy="360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b" bIns="45700" lIns="91425" rIns="91425" wrap="square" tIns="45700">
            <a:noAutofit/>
          </a:bodyPr>
          <a:lstStyle/>
          <a:p>
            <a:pPr indent="-3175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Font typeface="Calibri"/>
              <a:buNone/>
            </a:pPr>
            <a:r>
              <a:rPr lang="nl-NL">
                <a:latin typeface="Arial"/>
                <a:ea typeface="Arial"/>
                <a:cs typeface="Arial"/>
                <a:sym typeface="Arial"/>
              </a:rPr>
              <a:t>Financiën</a:t>
            </a:r>
          </a:p>
        </p:txBody>
      </p:sp>
      <p:sp>
        <p:nvSpPr>
          <p:cNvPr id="141" name="Shape 141"/>
          <p:cNvSpPr txBox="1"/>
          <p:nvPr>
            <p:ph idx="2" type="body"/>
          </p:nvPr>
        </p:nvSpPr>
        <p:spPr>
          <a:xfrm>
            <a:off x="298200" y="980845"/>
            <a:ext cx="11595600" cy="489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5080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0" i="1" lang="nl-NL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id="142" name="Shape 142"/>
          <p:cNvSpPr txBox="1"/>
          <p:nvPr/>
        </p:nvSpPr>
        <p:spPr>
          <a:xfrm>
            <a:off x="298200" y="1131822"/>
            <a:ext cx="11595600" cy="6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i="1" lang="nl-NL" sz="1800"/>
              <a:t>Gyas is een financieel stabiele vereniging met overzicht en controle over haar eigen financiën waar financiële keuzes op een strategische en beleidsmatige manier worden gemaakt.</a:t>
            </a:r>
          </a:p>
        </p:txBody>
      </p:sp>
      <p:sp>
        <p:nvSpPr>
          <p:cNvPr id="143" name="Shape 143"/>
          <p:cNvSpPr txBox="1"/>
          <p:nvPr/>
        </p:nvSpPr>
        <p:spPr>
          <a:xfrm>
            <a:off x="298200" y="2065125"/>
            <a:ext cx="11595600" cy="440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nl-NL" sz="1400" u="sng" cap="none" strike="noStrike">
                <a:solidFill>
                  <a:srgbClr val="000000"/>
                </a:solidFill>
              </a:rPr>
              <a:t>Doel:</a:t>
            </a:r>
            <a:r>
              <a:rPr i="0" lang="nl-NL" sz="1400" u="none" cap="none" strike="noStrike">
                <a:solidFill>
                  <a:srgbClr val="000000"/>
                </a:solidFill>
              </a:rPr>
              <a:t> </a:t>
            </a:r>
            <a:r>
              <a:rPr lang="nl-NL"/>
              <a:t>Is de balans van Gyas geautomatiseerd en wordt deze jaarlijks gecontroleerd door een professionele partij.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</a:rPr>
              <a:t>Betrokkenen:</a:t>
            </a:r>
            <a:r>
              <a:rPr lang="nl-NL"/>
              <a:t> Kascie, De Jong &amp; Laan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</a:rPr>
              <a:t>Hoe te bereiken?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nl-NL"/>
              <a:t>Februari		2018:		</a:t>
            </a:r>
            <a:r>
              <a:rPr b="1" lang="nl-NL">
                <a:solidFill>
                  <a:schemeClr val="dk1"/>
                </a:solidFill>
              </a:rPr>
              <a:t>Begeleidend schrijven maken bij elke balanspost en laten controleren door de KasCie.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nl-NL">
                <a:solidFill>
                  <a:schemeClr val="dk1"/>
                </a:solidFill>
              </a:rPr>
              <a:t>Maart		2018:		Inventariseren wat er allemaal geautomatiseerd kan worden in de balans.	</a:t>
            </a:r>
          </a:p>
          <a:p>
            <a:pPr indent="0" lvl="0" marL="0" rtl="0">
              <a:spcBef>
                <a:spcPts val="0"/>
              </a:spcBef>
              <a:buNone/>
            </a:pPr>
            <a:r>
              <a:rPr b="1" lang="nl-NL">
                <a:solidFill>
                  <a:schemeClr val="dk1"/>
                </a:solidFill>
              </a:rPr>
              <a:t>April			2018:		Gesprek met de Jong &amp; Laan over de eisen van een verklaring.	</a:t>
            </a:r>
          </a:p>
          <a:p>
            <a:pPr indent="0" lvl="0" marL="0" rtl="0">
              <a:spcBef>
                <a:spcPts val="0"/>
              </a:spcBef>
              <a:buNone/>
            </a:pPr>
            <a:r>
              <a:rPr b="1" lang="nl-NL">
                <a:solidFill>
                  <a:schemeClr val="dk1"/>
                </a:solidFill>
              </a:rPr>
              <a:t>Juni			2018:		Alle problemen opgelost in samenwerking met de KasCie en de accountant.	</a:t>
            </a:r>
          </a:p>
          <a:p>
            <a:pPr indent="0" lvl="0" marL="0" rtl="0">
              <a:spcBef>
                <a:spcPts val="0"/>
              </a:spcBef>
              <a:buNone/>
            </a:pPr>
            <a:r>
              <a:rPr b="1" lang="nl-NL"/>
              <a:t>Oktober		2018:		</a:t>
            </a:r>
            <a:r>
              <a:rPr b="1" lang="nl-NL">
                <a:solidFill>
                  <a:schemeClr val="dk1"/>
                </a:solidFill>
              </a:rPr>
              <a:t>Posten voorbereiden voor het importeren in de balans.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nl-NL"/>
              <a:t>November 	2018:		</a:t>
            </a:r>
            <a:r>
              <a:rPr b="1" lang="nl-NL">
                <a:solidFill>
                  <a:schemeClr val="dk1"/>
                </a:solidFill>
              </a:rPr>
              <a:t>Posten importeren in de boekhouding in samenwerking met de accountant.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</a:rPr>
              <a:t>Resultaten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nl-NL" u="sng"/>
              <a:t>Minimaal:</a:t>
            </a:r>
            <a:r>
              <a:rPr lang="nl-NL"/>
              <a:t>		Is de balans zo ver mogelijk geautomatiseerd in de boekhouding en is er een begeleidend schrijven bij elke post.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u="sng"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nl-NL" sz="1400" u="sng" cap="none" strike="noStrike">
                <a:solidFill>
                  <a:srgbClr val="000000"/>
                </a:solidFill>
              </a:rPr>
              <a:t>Optimaal:</a:t>
            </a:r>
            <a:r>
              <a:rPr lang="nl-NL"/>
              <a:t>		Is de balans zo ver op orde dat de accountant een verklaring wil tekenen.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i="0" sz="1400" u="none" cap="none" strike="noStrike">
              <a:solidFill>
                <a:srgbClr val="000000"/>
              </a:solidFill>
            </a:endParaRP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nl-NL" sz="1400" u="none" cap="none" strike="noStrike">
                <a:solidFill>
                  <a:srgbClr val="000000"/>
                </a:solidFill>
              </a:rPr>
              <a:t>		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i="0" sz="1400" u="none" cap="none" strike="noStrike">
              <a:solidFill>
                <a:srgbClr val="000000"/>
              </a:solidFill>
            </a:endParaRPr>
          </a:p>
        </p:txBody>
      </p:sp>
      <p:sp>
        <p:nvSpPr>
          <p:cNvPr id="144" name="Shape 144"/>
          <p:cNvSpPr txBox="1"/>
          <p:nvPr/>
        </p:nvSpPr>
        <p:spPr>
          <a:xfrm>
            <a:off x="298200" y="484700"/>
            <a:ext cx="11595600" cy="360000"/>
          </a:xfrm>
          <a:prstGeom prst="rect">
            <a:avLst/>
          </a:prstGeom>
          <a:solidFill>
            <a:srgbClr val="CF7F00"/>
          </a:solidFill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0" lvl="0" marL="0" rtl="0">
              <a:lnSpc>
                <a:spcPct val="90000"/>
              </a:lnSpc>
              <a:spcBef>
                <a:spcPts val="0"/>
              </a:spcBef>
              <a:buNone/>
            </a:pPr>
            <a:r>
              <a:rPr i="1" lang="nl-NL" sz="1800">
                <a:solidFill>
                  <a:schemeClr val="dk1"/>
                </a:solidFill>
              </a:rPr>
              <a:t>Balans automatiseren - Fiscus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 txBox="1"/>
          <p:nvPr>
            <p:ph idx="2" type="body"/>
          </p:nvPr>
        </p:nvSpPr>
        <p:spPr>
          <a:xfrm>
            <a:off x="298200" y="980845"/>
            <a:ext cx="11595600" cy="489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5080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0" i="1" lang="nl-NL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</a:p>
        </p:txBody>
      </p:sp>
      <p:pic>
        <p:nvPicPr>
          <p:cNvPr id="150" name="Shape 1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3425" y="1731925"/>
            <a:ext cx="10525125" cy="2838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Shape 155"/>
          <p:cNvSpPr txBox="1"/>
          <p:nvPr>
            <p:ph type="ctrTitle"/>
          </p:nvPr>
        </p:nvSpPr>
        <p:spPr>
          <a:xfrm>
            <a:off x="298200" y="124697"/>
            <a:ext cx="11595600" cy="360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b" bIns="45700" lIns="91425" rIns="91425" wrap="square" tIns="45700">
            <a:noAutofit/>
          </a:bodyPr>
          <a:lstStyle/>
          <a:p>
            <a:pPr indent="-3175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Font typeface="Calibri"/>
              <a:buNone/>
            </a:pPr>
            <a:r>
              <a:rPr lang="nl-NL">
                <a:latin typeface="Arial"/>
                <a:ea typeface="Arial"/>
                <a:cs typeface="Arial"/>
                <a:sym typeface="Arial"/>
              </a:rPr>
              <a:t>Vloot</a:t>
            </a:r>
          </a:p>
        </p:txBody>
      </p:sp>
      <p:sp>
        <p:nvSpPr>
          <p:cNvPr id="156" name="Shape 156"/>
          <p:cNvSpPr txBox="1"/>
          <p:nvPr>
            <p:ph idx="2" type="body"/>
          </p:nvPr>
        </p:nvSpPr>
        <p:spPr>
          <a:xfrm>
            <a:off x="-962700" y="980845"/>
            <a:ext cx="11595600" cy="489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5080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0" i="1" lang="nl-NL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id="157" name="Shape 157"/>
          <p:cNvSpPr txBox="1"/>
          <p:nvPr/>
        </p:nvSpPr>
        <p:spPr>
          <a:xfrm>
            <a:off x="298200" y="1165860"/>
            <a:ext cx="11595600" cy="6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i="1" lang="nl-NL" sz="1800"/>
              <a:t>De vloot van Gyas is kwantitatief en kwalitatief berekend aan de eisen die we als vereniging stellen.</a:t>
            </a:r>
          </a:p>
        </p:txBody>
      </p:sp>
      <p:sp>
        <p:nvSpPr>
          <p:cNvPr id="158" name="Shape 158"/>
          <p:cNvSpPr txBox="1"/>
          <p:nvPr/>
        </p:nvSpPr>
        <p:spPr>
          <a:xfrm>
            <a:off x="298200" y="1812050"/>
            <a:ext cx="11595600" cy="440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nl-NL" sz="1400" u="none" cap="none" strike="noStrike">
                <a:solidFill>
                  <a:srgbClr val="000000"/>
                </a:solidFill>
              </a:rPr>
              <a:t>Doel: </a:t>
            </a:r>
            <a:r>
              <a:rPr lang="nl-NL">
                <a:solidFill>
                  <a:schemeClr val="dk1"/>
                </a:solidFill>
              </a:rPr>
              <a:t>Opzetten van een opleidingstraject binnen in de MatCie om de leden te stimuleren zichzelf te verbeteren.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</a:rPr>
              <a:t>Betrokkenen: </a:t>
            </a:r>
            <a:r>
              <a:rPr i="0" lang="nl-NL" sz="1400" u="none" cap="none" strike="noStrike">
                <a:solidFill>
                  <a:srgbClr val="000000"/>
                </a:solidFill>
              </a:rPr>
              <a:t>MatCom, Voorzitter </a:t>
            </a:r>
            <a:r>
              <a:rPr lang="nl-NL"/>
              <a:t>M</a:t>
            </a:r>
            <a:r>
              <a:rPr i="0" lang="nl-NL" sz="1400" u="none" cap="none" strike="noStrike">
                <a:solidFill>
                  <a:srgbClr val="000000"/>
                </a:solidFill>
              </a:rPr>
              <a:t>atCie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</a:rPr>
              <a:t>Hoe te bereiken?</a:t>
            </a:r>
          </a:p>
          <a:p>
            <a:pPr indent="-6985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nl-NL"/>
              <a:t>Januari 		2018: 	Minimale taken MatCie lid vastleggen.</a:t>
            </a:r>
          </a:p>
          <a:p>
            <a:pPr indent="-6985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nl-NL"/>
              <a:t>Februari 		2018:		Bepalen hoe je deze vaardigheden wil aanleren(‘les-stof’). </a:t>
            </a:r>
          </a:p>
          <a:p>
            <a:pPr indent="-69850" lvl="0" marL="0" rtl="0">
              <a:spcBef>
                <a:spcPts val="0"/>
              </a:spcBef>
              <a:buClr>
                <a:schemeClr val="dk1"/>
              </a:buClr>
              <a:buSzPts val="1100"/>
              <a:buFont typeface="Arial"/>
              <a:buNone/>
            </a:pPr>
            <a:r>
              <a:rPr b="1" lang="nl-NL">
                <a:solidFill>
                  <a:schemeClr val="dk1"/>
                </a:solidFill>
              </a:rPr>
              <a:t>Maart 		2018: 	Maandelijkse ‘cursus’ aanbieden.</a:t>
            </a:r>
          </a:p>
          <a:p>
            <a:pPr indent="-88900" lvl="0" marL="0" rtl="0"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b="1" lang="nl-NL">
                <a:solidFill>
                  <a:schemeClr val="dk1"/>
                </a:solidFill>
              </a:rPr>
              <a:t>April 			2018: 	Optie tot specialisatie. Nestoren contacten om een ‘workshop’ te geven. </a:t>
            </a:r>
          </a:p>
          <a:p>
            <a:pPr indent="-6985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nl-NL"/>
              <a:t>Juni 			2018: 	Afspraken maken bij wie de verantwoordelijkheid ligt, met de borging van dit traject als hoofddoel.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rgbClr val="000000"/>
              </a:solidFill>
            </a:endParaRP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</a:rPr>
              <a:t>Resultaten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nl-NL" u="sng"/>
              <a:t>Minimaal: 		</a:t>
            </a:r>
            <a:r>
              <a:rPr lang="nl-NL"/>
              <a:t>Traject </a:t>
            </a:r>
            <a:r>
              <a:rPr lang="nl-NL"/>
              <a:t>geïmplementeerd</a:t>
            </a:r>
            <a:r>
              <a:rPr lang="nl-NL"/>
              <a:t>.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u="sng"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nl-NL" sz="1400" u="sng" cap="none" strike="noStrike">
                <a:solidFill>
                  <a:srgbClr val="000000"/>
                </a:solidFill>
              </a:rPr>
              <a:t>Optimaal:</a:t>
            </a:r>
            <a:r>
              <a:rPr i="0" lang="nl-NL" sz="1400" u="none" cap="none" strike="noStrike">
                <a:solidFill>
                  <a:srgbClr val="000000"/>
                </a:solidFill>
              </a:rPr>
              <a:t>		Traject is geborgd en het stimul</a:t>
            </a:r>
            <a:r>
              <a:rPr lang="nl-NL"/>
              <a:t>eert leden om zich verder</a:t>
            </a:r>
            <a:r>
              <a:rPr i="0" lang="nl-NL" sz="1400" u="none" cap="none" strike="noStrike">
                <a:solidFill>
                  <a:srgbClr val="000000"/>
                </a:solidFill>
              </a:rPr>
              <a:t> te ontwikkelen</a:t>
            </a:r>
            <a:r>
              <a:rPr lang="nl-NL"/>
              <a:t>.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i="0" sz="1400" u="none" cap="none" strike="noStrike">
              <a:solidFill>
                <a:srgbClr val="000000"/>
              </a:solidFill>
            </a:endParaRP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nl-NL" sz="1400" u="none" cap="none" strike="noStrike">
                <a:solidFill>
                  <a:srgbClr val="000000"/>
                </a:solidFill>
              </a:rPr>
              <a:t>		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i="0" sz="1400" u="none" cap="none" strike="noStrike">
              <a:solidFill>
                <a:srgbClr val="000000"/>
              </a:solidFill>
            </a:endParaRPr>
          </a:p>
        </p:txBody>
      </p:sp>
      <p:sp>
        <p:nvSpPr>
          <p:cNvPr id="159" name="Shape 159"/>
          <p:cNvSpPr txBox="1"/>
          <p:nvPr/>
        </p:nvSpPr>
        <p:spPr>
          <a:xfrm>
            <a:off x="298200" y="552775"/>
            <a:ext cx="11595600" cy="360000"/>
          </a:xfrm>
          <a:prstGeom prst="rect">
            <a:avLst/>
          </a:prstGeom>
          <a:solidFill>
            <a:srgbClr val="CF7F00"/>
          </a:solidFill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0" lvl="0" marL="0" rtl="0">
              <a:lnSpc>
                <a:spcPct val="90000"/>
              </a:lnSpc>
              <a:spcBef>
                <a:spcPts val="0"/>
              </a:spcBef>
              <a:buNone/>
            </a:pPr>
            <a:r>
              <a:rPr i="1" lang="nl-NL" sz="1800">
                <a:solidFill>
                  <a:schemeClr val="dk1"/>
                </a:solidFill>
              </a:rPr>
              <a:t>Opleidingstraject MatCie - Materiaal Commissaris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 txBox="1"/>
          <p:nvPr>
            <p:ph idx="2" type="body"/>
          </p:nvPr>
        </p:nvSpPr>
        <p:spPr>
          <a:xfrm>
            <a:off x="298200" y="980845"/>
            <a:ext cx="11595600" cy="489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5080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0" i="1" lang="nl-NL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</a:p>
        </p:txBody>
      </p:sp>
      <p:pic>
        <p:nvPicPr>
          <p:cNvPr id="165" name="Shape 16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8200" y="1673450"/>
            <a:ext cx="10515600" cy="2838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Shape 170"/>
          <p:cNvSpPr txBox="1"/>
          <p:nvPr>
            <p:ph type="ctrTitle"/>
          </p:nvPr>
        </p:nvSpPr>
        <p:spPr>
          <a:xfrm>
            <a:off x="298200" y="124697"/>
            <a:ext cx="11595600" cy="360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b" bIns="45700" lIns="91425" rIns="91425" wrap="square" tIns="45700">
            <a:noAutofit/>
          </a:bodyPr>
          <a:lstStyle/>
          <a:p>
            <a:pPr indent="-3175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Font typeface="Calibri"/>
              <a:buNone/>
            </a:pPr>
            <a:r>
              <a:rPr lang="nl-NL">
                <a:latin typeface="Arial"/>
                <a:ea typeface="Arial"/>
                <a:cs typeface="Arial"/>
                <a:sym typeface="Arial"/>
              </a:rPr>
              <a:t>Werving van Junioren en Topsporters</a:t>
            </a:r>
          </a:p>
        </p:txBody>
      </p:sp>
      <p:sp>
        <p:nvSpPr>
          <p:cNvPr id="171" name="Shape 171"/>
          <p:cNvSpPr txBox="1"/>
          <p:nvPr>
            <p:ph idx="1" type="body"/>
          </p:nvPr>
        </p:nvSpPr>
        <p:spPr>
          <a:xfrm>
            <a:off x="298200" y="583741"/>
            <a:ext cx="11595600" cy="313800"/>
          </a:xfrm>
          <a:prstGeom prst="rect">
            <a:avLst/>
          </a:prstGeom>
          <a:solidFill>
            <a:srgbClr val="CF7F00"/>
          </a:solidFill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11430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nl-NL">
                <a:latin typeface="Arial"/>
                <a:ea typeface="Arial"/>
                <a:cs typeface="Arial"/>
                <a:sym typeface="Arial"/>
              </a:rPr>
              <a:t>Topsportcommissie - Wedstrijd Commissaris</a:t>
            </a:r>
          </a:p>
        </p:txBody>
      </p:sp>
      <p:sp>
        <p:nvSpPr>
          <p:cNvPr id="172" name="Shape 172"/>
          <p:cNvSpPr txBox="1"/>
          <p:nvPr>
            <p:ph idx="2" type="body"/>
          </p:nvPr>
        </p:nvSpPr>
        <p:spPr>
          <a:xfrm>
            <a:off x="298200" y="2182074"/>
            <a:ext cx="11595600" cy="4119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sz="1400" u="sng">
              <a:latin typeface="Arial"/>
              <a:ea typeface="Arial"/>
              <a:cs typeface="Arial"/>
              <a:sym typeface="Arial"/>
            </a:endParaRP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 u="sng">
                <a:latin typeface="Arial"/>
                <a:ea typeface="Arial"/>
                <a:cs typeface="Arial"/>
                <a:sym typeface="Arial"/>
              </a:rPr>
              <a:t>Doel: </a:t>
            </a:r>
            <a:r>
              <a:rPr b="0" lang="nl-NL" sz="1400">
                <a:latin typeface="Arial"/>
                <a:ea typeface="Arial"/>
                <a:cs typeface="Arial"/>
                <a:sym typeface="Arial"/>
              </a:rPr>
              <a:t> Een functionerende topsportcommissie hebben, die zich presenteert aan roeiende junioren en andere sporttalenten en deze informeert over de topsport-mogelijkheden op Gyas.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Betrokkenen:	</a:t>
            </a:r>
            <a:r>
              <a:rPr b="0" lang="nl-NL" sz="1400">
                <a:latin typeface="Arial"/>
                <a:ea typeface="Arial"/>
                <a:cs typeface="Arial"/>
                <a:sym typeface="Arial"/>
              </a:rPr>
              <a:t>Topsportcommissie, Cie 400, LIK, Wedstrijdcommissie, eerstejaars hoofdcoach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sz="1400">
              <a:latin typeface="Arial"/>
              <a:ea typeface="Arial"/>
              <a:cs typeface="Arial"/>
              <a:sym typeface="Arial"/>
            </a:endParaRP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Hoe te bereiken?	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Nader te bepalen	In gesprek gaan met de </a:t>
            </a:r>
            <a:r>
              <a:rPr lang="nl-NL" sz="1400">
                <a:latin typeface="Arial"/>
                <a:ea typeface="Arial"/>
                <a:cs typeface="Arial"/>
                <a:sym typeface="Arial"/>
              </a:rPr>
              <a:t>Cie 400</a:t>
            </a:r>
            <a:r>
              <a:rPr lang="nl-NL" sz="1400">
                <a:latin typeface="Arial"/>
                <a:ea typeface="Arial"/>
                <a:cs typeface="Arial"/>
                <a:sym typeface="Arial"/>
              </a:rPr>
              <a:t>, waar voelen zij zich verantwoordelijk voor en hoe kan de Topsportcommissie</a:t>
            </a:r>
          </a:p>
          <a:p>
            <a:pPr indent="368300" lvl="0" marL="137160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samen met hen talenten werven. 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Nader te bepalen	In gesprek gaan met de LIK, waar voelen zij zich verantwoordelijk voor en hoe kan de Topsportcommissie samen</a:t>
            </a:r>
          </a:p>
          <a:p>
            <a:pPr indent="368300" lvl="0" marL="137160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met hen talenten werven. 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Nader te bepalen	Contact zoeken met scholen in Groningen en kenbaar maken dat roeien een sport is waar je relatief snel de top</a:t>
            </a:r>
          </a:p>
          <a:p>
            <a:pPr indent="368300" lvl="0" marL="137160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kan bereiken. 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Nader te bepalen	Een plan om Gyas bij roeiende junioren te presenteren opstellen, dit na informeren bij andere verenigingen met</a:t>
            </a:r>
          </a:p>
          <a:p>
            <a:pPr indent="368300" lvl="0" marL="137160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een soortgelijke commissie.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Nader te bepalen	Contact met de RUG en de Hanze, Gyas presenteren op activiteiten als open dagen en opleidingsmarkten. 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b="0" sz="1400">
              <a:latin typeface="Arial"/>
              <a:ea typeface="Arial"/>
              <a:cs typeface="Arial"/>
              <a:sym typeface="Arial"/>
            </a:endParaRP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Resultaten</a:t>
            </a:r>
          </a:p>
          <a:p>
            <a:pPr indent="-6985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100"/>
              <a:buFont typeface="Arial"/>
              <a:buNone/>
            </a:pPr>
            <a:r>
              <a:rPr b="0" lang="nl-NL" sz="1400" u="sng">
                <a:latin typeface="Arial"/>
                <a:ea typeface="Arial"/>
                <a:cs typeface="Arial"/>
                <a:sym typeface="Arial"/>
              </a:rPr>
              <a:t>Minimaal: 			</a:t>
            </a:r>
            <a:r>
              <a:rPr b="0" lang="nl-NL" sz="1400">
                <a:latin typeface="Arial"/>
                <a:ea typeface="Arial"/>
                <a:cs typeface="Arial"/>
                <a:sym typeface="Arial"/>
              </a:rPr>
              <a:t>Er is gedocumenteerd wie en hoe te werven tijdens de KEI-week en de lente-introductie. </a:t>
            </a:r>
          </a:p>
          <a:p>
            <a:pPr indent="-6985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100"/>
              <a:buFont typeface="Arial"/>
              <a:buNone/>
            </a:pPr>
            <a:r>
              <a:rPr b="0" lang="nl-NL" sz="1400">
                <a:latin typeface="Arial"/>
                <a:ea typeface="Arial"/>
                <a:cs typeface="Arial"/>
                <a:sym typeface="Arial"/>
              </a:rPr>
              <a:t>				De Topsportcommissie is actief potentiële wedstrijdroeiers aan het werven, in samenwerking met de Cie 400</a:t>
            </a:r>
          </a:p>
          <a:p>
            <a:pPr indent="387350" lvl="0" marL="137160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100"/>
              <a:buFont typeface="Arial"/>
              <a:buNone/>
            </a:pPr>
            <a:r>
              <a:rPr b="0" lang="nl-NL" sz="1400">
                <a:latin typeface="Arial"/>
                <a:ea typeface="Arial"/>
                <a:cs typeface="Arial"/>
                <a:sym typeface="Arial"/>
              </a:rPr>
              <a:t>en de LIK  tijdens de 2 introductieperioden.</a:t>
            </a:r>
          </a:p>
          <a:p>
            <a:pPr indent="-6985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100"/>
              <a:buFont typeface="Arial"/>
              <a:buNone/>
            </a:pPr>
            <a:r>
              <a:rPr b="0" lang="nl-NL" sz="1400" u="sng">
                <a:latin typeface="Arial"/>
                <a:ea typeface="Arial"/>
                <a:cs typeface="Arial"/>
                <a:sym typeface="Arial"/>
              </a:rPr>
              <a:t>Optimaal: 			</a:t>
            </a:r>
            <a:r>
              <a:rPr b="0" lang="nl-NL" sz="1400">
                <a:latin typeface="Arial"/>
                <a:ea typeface="Arial"/>
                <a:cs typeface="Arial"/>
                <a:sym typeface="Arial"/>
              </a:rPr>
              <a:t>Gyas wordt buiten de introductieperioden gepromoot, bij junioren roeiers, op open dagen van de RUG/Hanze en op </a:t>
            </a:r>
          </a:p>
          <a:p>
            <a:pPr indent="387350" lvl="0" marL="137160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100"/>
              <a:buFont typeface="Arial"/>
              <a:buNone/>
            </a:pPr>
            <a:r>
              <a:rPr b="0" lang="nl-NL" sz="1400">
                <a:latin typeface="Arial"/>
                <a:ea typeface="Arial"/>
                <a:cs typeface="Arial"/>
                <a:sym typeface="Arial"/>
              </a:rPr>
              <a:t>middelbare scholieren. </a:t>
            </a:r>
          </a:p>
          <a:p>
            <a:pPr indent="-6985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100"/>
              <a:buFont typeface="Arial"/>
              <a:buNone/>
            </a:pPr>
            <a:r>
              <a:rPr b="0" lang="nl-NL" sz="1400">
                <a:latin typeface="Arial"/>
                <a:ea typeface="Arial"/>
                <a:cs typeface="Arial"/>
                <a:sym typeface="Arial"/>
              </a:rPr>
              <a:t>						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b="0" lang="nl-NL" sz="1400">
                <a:latin typeface="Arial"/>
                <a:ea typeface="Arial"/>
                <a:cs typeface="Arial"/>
                <a:sym typeface="Arial"/>
              </a:rPr>
              <a:t>	</a:t>
            </a:r>
          </a:p>
          <a:p>
            <a:pPr indent="-5080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0" i="1" lang="nl-NL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id="173" name="Shape 173"/>
          <p:cNvSpPr txBox="1"/>
          <p:nvPr/>
        </p:nvSpPr>
        <p:spPr>
          <a:xfrm>
            <a:off x="298200" y="1092530"/>
            <a:ext cx="115956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11430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i="0" sz="1800" u="none" cap="none" strike="noStrike">
              <a:solidFill>
                <a:srgbClr val="000000"/>
              </a:solidFill>
            </a:endParaRPr>
          </a:p>
        </p:txBody>
      </p:sp>
      <p:sp>
        <p:nvSpPr>
          <p:cNvPr id="174" name="Shape 174"/>
          <p:cNvSpPr txBox="1"/>
          <p:nvPr/>
        </p:nvSpPr>
        <p:spPr>
          <a:xfrm>
            <a:off x="298200" y="941017"/>
            <a:ext cx="11595600" cy="672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1" lang="nl-NL" sz="1800"/>
              <a:t>Gyas is de sportvereniging in Groningen waar junioren en (potentiële) topsporters lid willen worden en weten dat het de plek is om in een aantal jaar internationaal niveau te bereiken.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Shape 179"/>
          <p:cNvSpPr txBox="1"/>
          <p:nvPr>
            <p:ph idx="2" type="body"/>
          </p:nvPr>
        </p:nvSpPr>
        <p:spPr>
          <a:xfrm>
            <a:off x="298200" y="980845"/>
            <a:ext cx="11595600" cy="489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5080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0" i="1" lang="nl-NL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</a:p>
        </p:txBody>
      </p:sp>
      <p:pic>
        <p:nvPicPr>
          <p:cNvPr id="180" name="Shape 18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3425" y="1727188"/>
            <a:ext cx="10525125" cy="2847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Shape 185"/>
          <p:cNvSpPr txBox="1"/>
          <p:nvPr>
            <p:ph type="ctrTitle"/>
          </p:nvPr>
        </p:nvSpPr>
        <p:spPr>
          <a:xfrm>
            <a:off x="298200" y="124697"/>
            <a:ext cx="11595600" cy="360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b" bIns="45700" lIns="91425" rIns="91425" wrap="square" tIns="45700">
            <a:noAutofit/>
          </a:bodyPr>
          <a:lstStyle/>
          <a:p>
            <a:pPr indent="-3175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Font typeface="Calibri"/>
              <a:buNone/>
            </a:pPr>
            <a:r>
              <a:rPr i="0" lang="nl-NL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Jaarplan 2018</a:t>
            </a:r>
          </a:p>
        </p:txBody>
      </p:sp>
      <p:sp>
        <p:nvSpPr>
          <p:cNvPr id="186" name="Shape 186"/>
          <p:cNvSpPr txBox="1"/>
          <p:nvPr>
            <p:ph idx="1" type="body"/>
          </p:nvPr>
        </p:nvSpPr>
        <p:spPr>
          <a:xfrm>
            <a:off x="298200" y="583741"/>
            <a:ext cx="11595600" cy="313800"/>
          </a:xfrm>
          <a:prstGeom prst="rect">
            <a:avLst/>
          </a:prstGeom>
          <a:solidFill>
            <a:srgbClr val="CF7F00"/>
          </a:solidFill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11430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nl-NL">
                <a:latin typeface="Arial"/>
                <a:ea typeface="Arial"/>
                <a:cs typeface="Arial"/>
                <a:sym typeface="Arial"/>
              </a:rPr>
              <a:t>Huisvesting Gyas - Praeses &amp; Fiscus</a:t>
            </a:r>
          </a:p>
          <a:p>
            <a:pPr indent="-114300" lvl="0" mar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i="1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7" name="Shape 187"/>
          <p:cNvSpPr txBox="1"/>
          <p:nvPr>
            <p:ph idx="2" type="body"/>
          </p:nvPr>
        </p:nvSpPr>
        <p:spPr>
          <a:xfrm>
            <a:off x="298200" y="1845175"/>
            <a:ext cx="11595600" cy="4032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5080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t/>
            </a:r>
            <a:endParaRPr b="0" i="1" sz="3200">
              <a:latin typeface="Arial"/>
              <a:ea typeface="Arial"/>
              <a:cs typeface="Arial"/>
              <a:sym typeface="Arial"/>
            </a:endParaRPr>
          </a:p>
          <a:p>
            <a:pPr indent="-5080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t/>
            </a:r>
            <a:endParaRPr b="0" i="1" sz="3200">
              <a:latin typeface="Arial"/>
              <a:ea typeface="Arial"/>
              <a:cs typeface="Arial"/>
              <a:sym typeface="Arial"/>
            </a:endParaRPr>
          </a:p>
          <a:p>
            <a:pPr indent="-5080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t/>
            </a:r>
            <a:endParaRPr b="0" sz="1400">
              <a:latin typeface="Arial"/>
              <a:ea typeface="Arial"/>
              <a:cs typeface="Arial"/>
              <a:sym typeface="Arial"/>
            </a:endParaRPr>
          </a:p>
          <a:p>
            <a:pPr indent="-5080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0" lang="nl-NL" sz="1400">
                <a:latin typeface="Arial"/>
                <a:ea typeface="Arial"/>
                <a:cs typeface="Arial"/>
                <a:sym typeface="Arial"/>
              </a:rPr>
              <a:t>Doel: Voltooid plan van een (ver)nieuw(d) Bootenhuysch door middel van meerdere scenario’s te hebben gecombineerd met een kostenplaatje, financiën, vergunningen en subsidies.</a:t>
            </a:r>
          </a:p>
          <a:p>
            <a:pPr indent="-5080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t/>
            </a:r>
            <a:endParaRPr b="0" sz="1400">
              <a:latin typeface="Arial"/>
              <a:ea typeface="Arial"/>
              <a:cs typeface="Arial"/>
              <a:sym typeface="Arial"/>
            </a:endParaRPr>
          </a:p>
          <a:p>
            <a:pPr indent="-5080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Betrokkenen:	</a:t>
            </a:r>
            <a:r>
              <a:rPr b="0" lang="nl-NL" sz="1400">
                <a:latin typeface="Arial"/>
                <a:ea typeface="Arial"/>
                <a:cs typeface="Arial"/>
                <a:sym typeface="Arial"/>
              </a:rPr>
              <a:t>BouwCie, Externen 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sz="1400">
              <a:latin typeface="Arial"/>
              <a:ea typeface="Arial"/>
              <a:cs typeface="Arial"/>
              <a:sym typeface="Arial"/>
            </a:endParaRP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Hoe te bereiken?	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Februari		2018:		Besluitvorming tot beschikbaar stellen budget architectenbureaus 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Maart		2018:		Drie architectenbureaus werken aan scenario’s 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Mei			2018:		Duidelijk hebben welke vergunningen en subsidies er beschikbaar zijn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Juni			2018:		Scenario’s rond hebben 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Juli			2018:		Scenario’s voorleggen aan de vereniging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November		2018:		Financiële opties om de verbouwing te vergoeden vaststellen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December		2018:		Potentiële lening rond hebben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b="0" sz="1400">
              <a:latin typeface="Arial"/>
              <a:ea typeface="Arial"/>
              <a:cs typeface="Arial"/>
              <a:sym typeface="Arial"/>
            </a:endParaRP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Resultaten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b="0" lang="nl-NL" sz="1400" u="sng">
                <a:latin typeface="Arial"/>
                <a:ea typeface="Arial"/>
                <a:cs typeface="Arial"/>
                <a:sym typeface="Arial"/>
              </a:rPr>
              <a:t>Minimaal:</a:t>
            </a:r>
            <a:r>
              <a:rPr b="0" lang="nl-NL" sz="1400">
                <a:latin typeface="Arial"/>
                <a:ea typeface="Arial"/>
                <a:cs typeface="Arial"/>
                <a:sym typeface="Arial"/>
              </a:rPr>
              <a:t>		Meerdere realistische scenario’s die voldoen aan het Programma van Eisen en de bijbehorende kosten en mogelijkheden tot</a:t>
            </a:r>
          </a:p>
          <a:p>
            <a:pPr indent="368300" lvl="0" marL="91440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b="0" lang="nl-NL" sz="1400">
                <a:latin typeface="Arial"/>
                <a:ea typeface="Arial"/>
                <a:cs typeface="Arial"/>
                <a:sym typeface="Arial"/>
              </a:rPr>
              <a:t>financieren in beeld hebben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b="0" sz="1400">
              <a:latin typeface="Arial"/>
              <a:ea typeface="Arial"/>
              <a:cs typeface="Arial"/>
              <a:sym typeface="Arial"/>
            </a:endParaRP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b="0" lang="nl-NL" sz="1400" u="sng">
                <a:latin typeface="Arial"/>
                <a:ea typeface="Arial"/>
                <a:cs typeface="Arial"/>
                <a:sym typeface="Arial"/>
              </a:rPr>
              <a:t>Optimaal:</a:t>
            </a:r>
            <a:r>
              <a:rPr b="0" lang="nl-NL" sz="1400">
                <a:latin typeface="Arial"/>
                <a:ea typeface="Arial"/>
                <a:cs typeface="Arial"/>
                <a:sym typeface="Arial"/>
              </a:rPr>
              <a:t>		We zitten in het traject van het aanvragen van subsidies en vergunningen voor de verbouwing en hebben een definitief plan</a:t>
            </a:r>
          </a:p>
          <a:p>
            <a:pPr indent="368300" lvl="0" marL="91440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b="0" lang="nl-NL" sz="1400">
                <a:latin typeface="Arial"/>
                <a:ea typeface="Arial"/>
                <a:cs typeface="Arial"/>
                <a:sym typeface="Arial"/>
              </a:rPr>
              <a:t>van verbouwing 		</a:t>
            </a:r>
          </a:p>
          <a:p>
            <a:pPr indent="-50800" lvl="0" marL="0" rtl="0" algn="ctr">
              <a:spcBef>
                <a:spcPts val="0"/>
              </a:spcBef>
              <a:buClr>
                <a:schemeClr val="dk1"/>
              </a:buClr>
              <a:buSzPts val="800"/>
              <a:buFont typeface="Arial"/>
              <a:buNone/>
            </a:pPr>
            <a:r>
              <a:rPr b="0" i="1" lang="nl-NL" sz="3200">
                <a:latin typeface="Arial"/>
                <a:ea typeface="Arial"/>
                <a:cs typeface="Arial"/>
                <a:sym typeface="Arial"/>
              </a:rPr>
              <a:t> </a:t>
            </a:r>
          </a:p>
          <a:p>
            <a:pPr indent="-5080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t/>
            </a:r>
            <a:endParaRPr b="0" i="1" sz="320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8" name="Shape 188"/>
          <p:cNvSpPr txBox="1"/>
          <p:nvPr/>
        </p:nvSpPr>
        <p:spPr>
          <a:xfrm>
            <a:off x="343450" y="1186717"/>
            <a:ext cx="115956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0" lvl="0" marL="0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i="1" lang="nl-NL" sz="1800">
                <a:solidFill>
                  <a:schemeClr val="dk1"/>
                </a:solidFill>
              </a:rPr>
              <a:t>Uiterlijk in 2024 heeft Gyas een (ver)nieuw(d) Bootenhuysch. Om dit te realiseren zijn in 2020 de eerste stappen gezet</a:t>
            </a:r>
          </a:p>
          <a:p>
            <a:pPr indent="-11430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sz="1800"/>
          </a:p>
        </p:txBody>
      </p:sp>
      <p:sp>
        <p:nvSpPr>
          <p:cNvPr id="189" name="Shape 189"/>
          <p:cNvSpPr txBox="1"/>
          <p:nvPr/>
        </p:nvSpPr>
        <p:spPr>
          <a:xfrm>
            <a:off x="298200" y="1686296"/>
            <a:ext cx="115956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i="0" sz="1400" u="none" cap="none" strike="noStrike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 txBox="1"/>
          <p:nvPr>
            <p:ph type="ctrTitle"/>
          </p:nvPr>
        </p:nvSpPr>
        <p:spPr>
          <a:xfrm>
            <a:off x="298200" y="124697"/>
            <a:ext cx="11595600" cy="360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b" bIns="45700" lIns="91425" rIns="91425" wrap="square" tIns="45700">
            <a:noAutofit/>
          </a:bodyPr>
          <a:lstStyle/>
          <a:p>
            <a:pPr indent="-3175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Font typeface="Calibri"/>
              <a:buNone/>
            </a:pPr>
            <a:r>
              <a:rPr lang="nl-NL">
                <a:latin typeface="Arial"/>
                <a:ea typeface="Arial"/>
                <a:cs typeface="Arial"/>
                <a:sym typeface="Arial"/>
              </a:rPr>
              <a:t>Huisvesting en Hygiëne Bootenhuysch </a:t>
            </a:r>
          </a:p>
        </p:txBody>
      </p:sp>
      <p:sp>
        <p:nvSpPr>
          <p:cNvPr id="195" name="Shape 195"/>
          <p:cNvSpPr txBox="1"/>
          <p:nvPr>
            <p:ph idx="2" type="body"/>
          </p:nvPr>
        </p:nvSpPr>
        <p:spPr>
          <a:xfrm>
            <a:off x="298200" y="980845"/>
            <a:ext cx="11595600" cy="489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5080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0" i="1" lang="nl-NL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id="196" name="Shape 196"/>
          <p:cNvSpPr txBox="1"/>
          <p:nvPr/>
        </p:nvSpPr>
        <p:spPr>
          <a:xfrm>
            <a:off x="298200" y="1165860"/>
            <a:ext cx="11595600" cy="6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buClr>
                <a:schemeClr val="dk1"/>
              </a:buClr>
              <a:buFont typeface="Arial"/>
              <a:buNone/>
            </a:pPr>
            <a:r>
              <a:rPr i="1" lang="nl-NL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Het Bootenhuysch is voor haar leden een ruime, schone, gezonde en degelijke accommodatie.</a:t>
            </a:r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i="1" sz="1800"/>
          </a:p>
        </p:txBody>
      </p:sp>
      <p:sp>
        <p:nvSpPr>
          <p:cNvPr id="197" name="Shape 197"/>
          <p:cNvSpPr txBox="1"/>
          <p:nvPr/>
        </p:nvSpPr>
        <p:spPr>
          <a:xfrm>
            <a:off x="298200" y="2114550"/>
            <a:ext cx="11595600" cy="440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nl-NL" sz="1400" u="none" cap="none" strike="noStrike">
                <a:solidFill>
                  <a:srgbClr val="000000"/>
                </a:solidFill>
              </a:rPr>
              <a:t>Doel: Er vo</a:t>
            </a:r>
            <a:r>
              <a:rPr lang="nl-NL"/>
              <a:t>or zorgen dat Gyas door alle leden als schoon wordt beschouwd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</a:rPr>
              <a:t>Betrokkenen: </a:t>
            </a:r>
            <a:r>
              <a:rPr i="0" lang="nl-NL" sz="1400" u="none" cap="none" strike="noStrike">
                <a:solidFill>
                  <a:srgbClr val="000000"/>
                </a:solidFill>
              </a:rPr>
              <a:t>Bootenhuysch commissaris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</a:rPr>
              <a:t>Hoe te bereiken?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nl-NL"/>
              <a:t>Januari		2018: 	</a:t>
            </a:r>
            <a:r>
              <a:rPr b="1" lang="nl-NL"/>
              <a:t>enquête</a:t>
            </a:r>
            <a:r>
              <a:rPr b="1" lang="nl-NL"/>
              <a:t> onder de leden </a:t>
            </a:r>
            <a:br>
              <a:rPr b="1" lang="nl-NL"/>
            </a:br>
            <a:r>
              <a:rPr b="1" lang="nl-NL"/>
              <a:t>Februari 		2018:		onderzoeken wat er beter kan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nl-NL"/>
              <a:t>April			2018:		Eventuele maatregelen treffen waardoor Gyas nog meer schoon beschouwd wordt.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rgbClr val="000000"/>
              </a:solidFill>
            </a:endParaRP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</a:rPr>
              <a:t>Resultaten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nl-NL" u="sng"/>
              <a:t>Minimaal:</a:t>
            </a:r>
            <a:r>
              <a:rPr lang="nl-NL"/>
              <a:t> 	Er wordt elke doordeweekse dag schoongemaakt en schoongemaakt door een extern bedrij</a:t>
            </a:r>
            <a:r>
              <a:rPr lang="nl-NL"/>
              <a:t>f.</a:t>
            </a:r>
            <a:r>
              <a:rPr lang="nl-NL"/>
              <a:t>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u="sng"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nl-NL" sz="1400" u="sng" cap="none" strike="noStrike">
                <a:solidFill>
                  <a:srgbClr val="000000"/>
                </a:solidFill>
              </a:rPr>
              <a:t>Optimaal</a:t>
            </a:r>
            <a:r>
              <a:rPr lang="nl-NL" u="sng"/>
              <a:t>:</a:t>
            </a:r>
            <a:r>
              <a:rPr lang="nl-NL"/>
              <a:t>	Gyas wordt door alle leden als schoon beschouwd. </a:t>
            </a:r>
            <a:r>
              <a:rPr i="0" lang="nl-NL" sz="1400" u="none" cap="none" strike="noStrike">
                <a:solidFill>
                  <a:srgbClr val="000000"/>
                </a:solidFill>
              </a:rPr>
              <a:t>	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i="0" sz="1400" u="none" cap="none" strike="noStrike">
              <a:solidFill>
                <a:srgbClr val="000000"/>
              </a:solidFill>
            </a:endParaRP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nl-NL" sz="1400" u="none" cap="none" strike="noStrike">
                <a:solidFill>
                  <a:srgbClr val="000000"/>
                </a:solidFill>
              </a:rPr>
              <a:t>		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i="0" sz="1400" u="none" cap="none" strike="noStrike">
              <a:solidFill>
                <a:srgbClr val="000000"/>
              </a:solidFill>
            </a:endParaRPr>
          </a:p>
        </p:txBody>
      </p:sp>
      <p:sp>
        <p:nvSpPr>
          <p:cNvPr id="198" name="Shape 198"/>
          <p:cNvSpPr txBox="1"/>
          <p:nvPr/>
        </p:nvSpPr>
        <p:spPr>
          <a:xfrm>
            <a:off x="298200" y="552775"/>
            <a:ext cx="11595600" cy="360000"/>
          </a:xfrm>
          <a:prstGeom prst="rect">
            <a:avLst/>
          </a:prstGeom>
          <a:solidFill>
            <a:srgbClr val="CF7F00"/>
          </a:solidFill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114300" lvl="0" marL="0" rtl="0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SzPts val="1800"/>
              <a:buFont typeface="Arial"/>
              <a:buNone/>
            </a:pPr>
            <a:r>
              <a:rPr i="1" lang="nl-NL"/>
              <a:t>Een schoon Gyas - Bootenhuysch Commissaris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Shape 203"/>
          <p:cNvSpPr txBox="1"/>
          <p:nvPr>
            <p:ph idx="2" type="body"/>
          </p:nvPr>
        </p:nvSpPr>
        <p:spPr>
          <a:xfrm>
            <a:off x="298200" y="980845"/>
            <a:ext cx="11595600" cy="489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5080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0" i="1" lang="nl-NL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</a:p>
        </p:txBody>
      </p:sp>
      <p:pic>
        <p:nvPicPr>
          <p:cNvPr id="204" name="Shape 20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8200" y="1756438"/>
            <a:ext cx="10515600" cy="2847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Shape 209"/>
          <p:cNvSpPr txBox="1"/>
          <p:nvPr>
            <p:ph type="ctrTitle"/>
          </p:nvPr>
        </p:nvSpPr>
        <p:spPr>
          <a:xfrm>
            <a:off x="298200" y="124697"/>
            <a:ext cx="11595600" cy="3599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b" bIns="45700" lIns="91425" rIns="91425" wrap="square" tIns="45700">
            <a:noAutofit/>
          </a:bodyPr>
          <a:lstStyle/>
          <a:p>
            <a:pPr indent="-3175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Font typeface="Calibri"/>
              <a:buNone/>
            </a:pPr>
            <a:r>
              <a:rPr b="1" i="0" lang="nl-NL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Jaarplan 2018</a:t>
            </a:r>
          </a:p>
        </p:txBody>
      </p:sp>
      <p:sp>
        <p:nvSpPr>
          <p:cNvPr id="210" name="Shape 210"/>
          <p:cNvSpPr txBox="1"/>
          <p:nvPr>
            <p:ph idx="1" type="body"/>
          </p:nvPr>
        </p:nvSpPr>
        <p:spPr>
          <a:xfrm>
            <a:off x="298200" y="583741"/>
            <a:ext cx="11595600" cy="313708"/>
          </a:xfrm>
          <a:prstGeom prst="rect">
            <a:avLst/>
          </a:prstGeom>
          <a:solidFill>
            <a:srgbClr val="CF7F00"/>
          </a:solidFill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11430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1" lang="nl-NL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Hoofdsponsor - </a:t>
            </a:r>
            <a:r>
              <a:rPr lang="nl-NL"/>
              <a:t>Commissaris Extern en Praeses</a:t>
            </a:r>
          </a:p>
          <a:p>
            <a:pPr indent="-114300" lvl="0" mar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1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Shape 211"/>
          <p:cNvSpPr txBox="1"/>
          <p:nvPr>
            <p:ph idx="2" type="body"/>
          </p:nvPr>
        </p:nvSpPr>
        <p:spPr>
          <a:xfrm>
            <a:off x="298200" y="980845"/>
            <a:ext cx="11595600" cy="489631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5080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0" i="1" lang="nl-NL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</a:p>
        </p:txBody>
      </p:sp>
      <p:sp>
        <p:nvSpPr>
          <p:cNvPr id="212" name="Shape 212"/>
          <p:cNvSpPr txBox="1"/>
          <p:nvPr/>
        </p:nvSpPr>
        <p:spPr>
          <a:xfrm>
            <a:off x="298200" y="1092530"/>
            <a:ext cx="1159560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1" lang="nl-NL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Gyas heeft een hoofdsponsor</a:t>
            </a:r>
          </a:p>
        </p:txBody>
      </p:sp>
      <p:sp>
        <p:nvSpPr>
          <p:cNvPr id="213" name="Shape 213"/>
          <p:cNvSpPr txBox="1"/>
          <p:nvPr/>
        </p:nvSpPr>
        <p:spPr>
          <a:xfrm>
            <a:off x="298200" y="1626919"/>
            <a:ext cx="11595600" cy="418576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nl-NL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Doel: Het vinden van een geschikte samenwerking in de vorm van een hoofdsponsor.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Betrokkenen:	</a:t>
            </a:r>
            <a:r>
              <a:rPr b="0" i="0" lang="nl-NL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Commissie externe contacten, CvB, Oud Gyas, andere verenigingen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Hoe te bereiken?	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nl-NL"/>
              <a:t>Maart		2018:</a:t>
            </a:r>
            <a:r>
              <a:rPr b="1" i="0" lang="nl-NL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	</a:t>
            </a:r>
            <a:r>
              <a:rPr b="1" i="0" lang="nl-NL" sz="1400" u="none" cap="none" strike="noStrike">
                <a:solidFill>
                  <a:srgbClr val="000000"/>
                </a:solidFill>
              </a:rPr>
              <a:t>Er is input gewonnen van specialisten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April			</a:t>
            </a:r>
            <a:r>
              <a:rPr b="1" lang="nl-NL">
                <a:solidFill>
                  <a:schemeClr val="dk1"/>
                </a:solidFill>
              </a:rPr>
              <a:t>2018:</a:t>
            </a:r>
            <a:r>
              <a:rPr b="1" i="0" lang="nl-NL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	</a:t>
            </a:r>
            <a:r>
              <a:rPr b="1" i="0" lang="nl-NL" sz="1400" u="none" cap="none" strike="noStrike">
                <a:solidFill>
                  <a:srgbClr val="000000"/>
                </a:solidFill>
              </a:rPr>
              <a:t>Er is een concept plan van aanpak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Juni			</a:t>
            </a:r>
            <a:r>
              <a:rPr b="1" lang="nl-NL">
                <a:solidFill>
                  <a:schemeClr val="dk1"/>
                </a:solidFill>
              </a:rPr>
              <a:t>2018:	</a:t>
            </a:r>
            <a:r>
              <a:rPr b="1" i="0" lang="nl-NL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b="1" i="0" lang="nl-NL" sz="1400" u="none" cap="none" strike="noStrike">
                <a:solidFill>
                  <a:srgbClr val="000000"/>
                </a:solidFill>
              </a:rPr>
              <a:t>Plan is geschreven en wordt gebruikt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Juli			</a:t>
            </a:r>
            <a:r>
              <a:rPr b="1" lang="nl-NL">
                <a:solidFill>
                  <a:schemeClr val="dk1"/>
                </a:solidFill>
              </a:rPr>
              <a:t>2018:	</a:t>
            </a:r>
            <a:r>
              <a:rPr b="1" i="0" lang="nl-NL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  <a:r>
              <a:rPr b="1" i="0" lang="nl-NL" sz="1400" u="none" cap="none" strike="noStrike">
                <a:solidFill>
                  <a:srgbClr val="000000"/>
                </a:solidFill>
              </a:rPr>
              <a:t>Het plan is overgedragen naar de opvolgers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September	</a:t>
            </a:r>
            <a:r>
              <a:rPr b="1" lang="nl-NL">
                <a:solidFill>
                  <a:schemeClr val="dk1"/>
                </a:solidFill>
              </a:rPr>
              <a:t>2018:</a:t>
            </a:r>
            <a:r>
              <a:rPr b="1" i="0" lang="nl-NL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	</a:t>
            </a:r>
            <a:r>
              <a:rPr b="1" i="0" lang="nl-NL" sz="1400" u="none" cap="none" strike="noStrike">
                <a:solidFill>
                  <a:srgbClr val="000000"/>
                </a:solidFill>
              </a:rPr>
              <a:t>Het plan is gebruikt om verschillende sponsoren te trekken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Oktober		</a:t>
            </a:r>
            <a:r>
              <a:rPr b="1" lang="nl-NL">
                <a:solidFill>
                  <a:schemeClr val="dk1"/>
                </a:solidFill>
              </a:rPr>
              <a:t>2018:		</a:t>
            </a:r>
            <a:r>
              <a:rPr b="1" i="0" lang="nl-NL" sz="1400" u="none" cap="none" strike="noStrike">
                <a:solidFill>
                  <a:srgbClr val="000000"/>
                </a:solidFill>
              </a:rPr>
              <a:t>Er is met meerdere partijen om tafel gezeten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Resultaten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nl-NL" sz="1400" u="sng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Minimaal:</a:t>
            </a:r>
            <a:r>
              <a:rPr b="0" i="0" lang="nl-NL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	Er ligt een plan van aanpak om een nieuwe hoofdsponsor aan te trekken en wordt gebruikt.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nl-NL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	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nl-NL" sz="1400" u="sng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Optimaal:</a:t>
            </a:r>
            <a:r>
              <a:rPr b="0" i="0" lang="nl-NL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	Er is een hoofdsponsor die ons volgens marktconforme waarde genoeg biedt. 			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Shape 218"/>
          <p:cNvSpPr txBox="1"/>
          <p:nvPr>
            <p:ph type="ctrTitle"/>
          </p:nvPr>
        </p:nvSpPr>
        <p:spPr>
          <a:xfrm>
            <a:off x="298200" y="124697"/>
            <a:ext cx="11595600" cy="360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b" bIns="45700" lIns="91425" rIns="91425" wrap="square" tIns="45700">
            <a:noAutofit/>
          </a:bodyPr>
          <a:lstStyle/>
          <a:p>
            <a:pPr indent="-3175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Font typeface="Calibri"/>
              <a:buNone/>
            </a:pPr>
            <a:r>
              <a:rPr b="1" i="0" lang="nl-NL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Jaarplan 2018</a:t>
            </a:r>
          </a:p>
        </p:txBody>
      </p:sp>
      <p:sp>
        <p:nvSpPr>
          <p:cNvPr id="219" name="Shape 219"/>
          <p:cNvSpPr txBox="1"/>
          <p:nvPr>
            <p:ph idx="1" type="body"/>
          </p:nvPr>
        </p:nvSpPr>
        <p:spPr>
          <a:xfrm>
            <a:off x="298200" y="583741"/>
            <a:ext cx="11595600" cy="313800"/>
          </a:xfrm>
          <a:prstGeom prst="rect">
            <a:avLst/>
          </a:prstGeom>
          <a:solidFill>
            <a:srgbClr val="CF7F00"/>
          </a:solidFill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11430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b="0" i="1" lang="nl-NL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Relatiebeheer - </a:t>
            </a:r>
            <a:r>
              <a:rPr lang="nl-NL"/>
              <a:t>Commissaris Extern &amp; Abactis</a:t>
            </a:r>
          </a:p>
          <a:p>
            <a:pPr indent="-11430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/>
          </a:p>
          <a:p>
            <a:pPr indent="-114300" lvl="0" mar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b="0" i="1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Shape 220"/>
          <p:cNvSpPr txBox="1"/>
          <p:nvPr>
            <p:ph idx="2" type="body"/>
          </p:nvPr>
        </p:nvSpPr>
        <p:spPr>
          <a:xfrm>
            <a:off x="298200" y="980845"/>
            <a:ext cx="11595600" cy="489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5080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0" i="1" lang="nl-NL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</a:p>
        </p:txBody>
      </p:sp>
      <p:sp>
        <p:nvSpPr>
          <p:cNvPr id="221" name="Shape 221"/>
          <p:cNvSpPr txBox="1"/>
          <p:nvPr/>
        </p:nvSpPr>
        <p:spPr>
          <a:xfrm>
            <a:off x="298200" y="1092530"/>
            <a:ext cx="115956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114300" lvl="0" marL="0" rtl="0" algn="l">
              <a:spcBef>
                <a:spcPts val="0"/>
              </a:spcBef>
              <a:buClr>
                <a:schemeClr val="dk1"/>
              </a:buClr>
              <a:buSzPts val="1800"/>
              <a:buFont typeface="Arial"/>
              <a:buNone/>
            </a:pPr>
            <a:r>
              <a:rPr i="1" lang="nl-NL" sz="1800">
                <a:solidFill>
                  <a:schemeClr val="dk1"/>
                </a:solidFill>
              </a:rPr>
              <a:t>Gyas heeft een beleid met betrekking tot relaties</a:t>
            </a:r>
          </a:p>
        </p:txBody>
      </p:sp>
      <p:sp>
        <p:nvSpPr>
          <p:cNvPr id="222" name="Shape 222"/>
          <p:cNvSpPr txBox="1"/>
          <p:nvPr/>
        </p:nvSpPr>
        <p:spPr>
          <a:xfrm>
            <a:off x="298200" y="1724075"/>
            <a:ext cx="11523300" cy="425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-88900" lvl="0" marL="0" rtl="0"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>
                <a:solidFill>
                  <a:schemeClr val="dk1"/>
                </a:solidFill>
              </a:rPr>
              <a:t>Doel:				Gyas gaat op een structurele manier om met sponsoren, buurtbewoners, ereleden en leden van verdiensten. </a:t>
            </a:r>
          </a:p>
          <a:p>
            <a:pPr indent="-88900" lvl="0" marL="0" rtl="0"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-88900" lvl="0" marL="0" rtl="0"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b="1" lang="nl-NL">
                <a:solidFill>
                  <a:schemeClr val="dk1"/>
                </a:solidFill>
              </a:rPr>
              <a:t>Betrokkenen:	</a:t>
            </a:r>
            <a:r>
              <a:rPr lang="nl-NL">
                <a:solidFill>
                  <a:schemeClr val="dk1"/>
                </a:solidFill>
              </a:rPr>
              <a:t>	Sponsoren, buurtbewoners, ereleden en leden van verdiensten</a:t>
            </a:r>
          </a:p>
          <a:p>
            <a:pPr indent="-88900" lvl="0" marL="0" rtl="0"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b="1">
              <a:solidFill>
                <a:schemeClr val="dk1"/>
              </a:solidFill>
            </a:endParaRPr>
          </a:p>
          <a:p>
            <a:pPr indent="-88900" lvl="0" marL="0" rtl="0"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b="1" lang="nl-NL">
                <a:solidFill>
                  <a:schemeClr val="dk1"/>
                </a:solidFill>
              </a:rPr>
              <a:t>Hoe te bereiken?	</a:t>
            </a:r>
          </a:p>
          <a:p>
            <a:pPr indent="0" lvl="0" marL="0" rtl="0">
              <a:spcBef>
                <a:spcPts val="0"/>
              </a:spcBef>
              <a:buNone/>
            </a:pPr>
            <a:r>
              <a:rPr b="1" lang="nl-NL">
                <a:solidFill>
                  <a:schemeClr val="dk1"/>
                </a:solidFill>
              </a:rPr>
              <a:t>Januari 		2018:		Duidelijk in kaart gebracht welke relaties het betreft</a:t>
            </a:r>
          </a:p>
          <a:p>
            <a:pPr indent="0" lvl="0" marL="0" rtl="0">
              <a:spcBef>
                <a:spcPts val="0"/>
              </a:spcBef>
              <a:buNone/>
            </a:pPr>
            <a:r>
              <a:rPr b="1" lang="nl-NL">
                <a:solidFill>
                  <a:schemeClr val="dk1"/>
                </a:solidFill>
              </a:rPr>
              <a:t>April			2018:		Een beleid voor gestructureerd contact en evenementen is geschreven</a:t>
            </a:r>
          </a:p>
          <a:p>
            <a:pPr indent="0" lvl="0" marL="0" rtl="0">
              <a:spcBef>
                <a:spcPts val="0"/>
              </a:spcBef>
              <a:buNone/>
            </a:pPr>
            <a:r>
              <a:rPr b="1" lang="nl-NL">
                <a:solidFill>
                  <a:schemeClr val="dk1"/>
                </a:solidFill>
              </a:rPr>
              <a:t>Augustus 		2018:		Beleid wordt uitgeprobeerd en aanpassingen worden doorgevoerd waar nodig</a:t>
            </a:r>
          </a:p>
          <a:p>
            <a:pPr indent="0" lvl="0" marL="0" rtl="0">
              <a:spcBef>
                <a:spcPts val="0"/>
              </a:spcBef>
              <a:buNone/>
            </a:pPr>
            <a:r>
              <a:t/>
            </a:r>
            <a:endParaRPr b="1">
              <a:solidFill>
                <a:schemeClr val="dk1"/>
              </a:solidFill>
            </a:endParaRPr>
          </a:p>
          <a:p>
            <a:pPr indent="-88900" lvl="0" marL="0" rtl="0"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b="1" lang="nl-NL">
                <a:solidFill>
                  <a:schemeClr val="dk1"/>
                </a:solidFill>
              </a:rPr>
              <a:t>Resultaten</a:t>
            </a:r>
          </a:p>
          <a:p>
            <a:pPr indent="-88900" lvl="0" marL="0" rtl="0"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u="sng">
                <a:solidFill>
                  <a:schemeClr val="dk1"/>
                </a:solidFill>
              </a:rPr>
              <a:t>Minimaal:</a:t>
            </a:r>
            <a:r>
              <a:rPr lang="nl-NL">
                <a:solidFill>
                  <a:schemeClr val="dk1"/>
                </a:solidFill>
              </a:rPr>
              <a:t>		Gestructureerd en gepland contact met sponsoren, buurtbewoners, ereleden en leden van verdiensten.		</a:t>
            </a:r>
          </a:p>
          <a:p>
            <a:pPr indent="0" lvl="0" marL="0" rtl="0">
              <a:spcBef>
                <a:spcPts val="0"/>
              </a:spcBef>
              <a:buNone/>
            </a:pPr>
            <a:r>
              <a:t/>
            </a:r>
            <a:endParaRPr u="sng">
              <a:solidFill>
                <a:schemeClr val="dk1"/>
              </a:solidFill>
            </a:endParaRPr>
          </a:p>
          <a:p>
            <a:pPr indent="-88900" lvl="0" marL="0" rtl="0"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u="sng">
                <a:solidFill>
                  <a:schemeClr val="dk1"/>
                </a:solidFill>
              </a:rPr>
              <a:t>Optimaal:</a:t>
            </a:r>
            <a:r>
              <a:rPr lang="nl-NL">
                <a:solidFill>
                  <a:schemeClr val="dk1"/>
                </a:solidFill>
              </a:rPr>
              <a:t>		Verbeterd contact tussen Gyas en sponsoren, buurtbewoners, ereleden en leden van verdiensten.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Shape 227"/>
          <p:cNvSpPr txBox="1"/>
          <p:nvPr>
            <p:ph idx="2" type="body"/>
          </p:nvPr>
        </p:nvSpPr>
        <p:spPr>
          <a:xfrm>
            <a:off x="298200" y="980845"/>
            <a:ext cx="11595600" cy="489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5080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0" i="1" lang="nl-NL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</a:p>
        </p:txBody>
      </p:sp>
      <p:pic>
        <p:nvPicPr>
          <p:cNvPr id="228" name="Shape 2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8675" y="1727188"/>
            <a:ext cx="10534650" cy="2847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Shape 233"/>
          <p:cNvSpPr txBox="1"/>
          <p:nvPr>
            <p:ph type="ctrTitle"/>
          </p:nvPr>
        </p:nvSpPr>
        <p:spPr>
          <a:xfrm>
            <a:off x="298200" y="124697"/>
            <a:ext cx="11595600" cy="360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b" bIns="45700" lIns="91425" rIns="91425" wrap="square" tIns="45700">
            <a:noAutofit/>
          </a:bodyPr>
          <a:lstStyle/>
          <a:p>
            <a:pPr indent="-3175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Font typeface="Calibri"/>
              <a:buNone/>
            </a:pPr>
            <a:r>
              <a:rPr i="0" lang="nl-NL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Jaarplan 2018</a:t>
            </a:r>
          </a:p>
        </p:txBody>
      </p:sp>
      <p:sp>
        <p:nvSpPr>
          <p:cNvPr id="234" name="Shape 234"/>
          <p:cNvSpPr txBox="1"/>
          <p:nvPr>
            <p:ph idx="1" type="body"/>
          </p:nvPr>
        </p:nvSpPr>
        <p:spPr>
          <a:xfrm>
            <a:off x="298200" y="583741"/>
            <a:ext cx="11595600" cy="313800"/>
          </a:xfrm>
          <a:prstGeom prst="rect">
            <a:avLst/>
          </a:prstGeom>
          <a:solidFill>
            <a:srgbClr val="CF7F00"/>
          </a:solidFill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11430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i="1" lang="nl-NL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Marketingcommunicatieplan - </a:t>
            </a:r>
            <a:r>
              <a:rPr lang="nl-NL">
                <a:latin typeface="Arial"/>
                <a:ea typeface="Arial"/>
                <a:cs typeface="Arial"/>
                <a:sym typeface="Arial"/>
              </a:rPr>
              <a:t>Commissaris Extern</a:t>
            </a:r>
          </a:p>
          <a:p>
            <a:pPr indent="-11430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indent="-114300" lvl="0" mar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t/>
            </a:r>
            <a:endParaRPr i="1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5" name="Shape 235"/>
          <p:cNvSpPr txBox="1"/>
          <p:nvPr>
            <p:ph idx="2" type="body"/>
          </p:nvPr>
        </p:nvSpPr>
        <p:spPr>
          <a:xfrm>
            <a:off x="298200" y="980845"/>
            <a:ext cx="11595600" cy="489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5080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0" i="1" lang="nl-NL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id="236" name="Shape 236"/>
          <p:cNvSpPr txBox="1"/>
          <p:nvPr/>
        </p:nvSpPr>
        <p:spPr>
          <a:xfrm>
            <a:off x="298200" y="1165860"/>
            <a:ext cx="11595600" cy="6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i="1" lang="nl-NL" sz="1800" u="none" cap="none" strike="noStrike">
                <a:solidFill>
                  <a:srgbClr val="000000"/>
                </a:solidFill>
              </a:rPr>
              <a:t>Gyas gaat op een professionelere en gestructureerde manier om met haar relaties. Dit leidt ertoe dat Gyas minstens evenveel middelen uit sponsoring haalt als een vergelijkbare vereniging.</a:t>
            </a:r>
          </a:p>
        </p:txBody>
      </p:sp>
      <p:sp>
        <p:nvSpPr>
          <p:cNvPr id="237" name="Shape 237"/>
          <p:cNvSpPr txBox="1"/>
          <p:nvPr/>
        </p:nvSpPr>
        <p:spPr>
          <a:xfrm>
            <a:off x="298200" y="2114550"/>
            <a:ext cx="11595600" cy="440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nl-NL" sz="1400" u="none" cap="none" strike="noStrike">
                <a:solidFill>
                  <a:srgbClr val="000000"/>
                </a:solidFill>
              </a:rPr>
              <a:t>Doel: Het verder doorontwikkelen van een marketingcommunicatieplan voor A.G.S.R. Gyas dat (net als het meerjarenplan) loopt tot de Olympische Spelen van 2020 in Tokyo.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i="0" sz="1400" u="none" cap="none" strike="noStrike">
              <a:solidFill>
                <a:srgbClr val="000000"/>
              </a:solidFill>
            </a:endParaRP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</a:rPr>
              <a:t>Betrokkenen: </a:t>
            </a:r>
            <a:r>
              <a:rPr i="0" lang="nl-NL" sz="1400" u="none" cap="none" strike="noStrike">
                <a:solidFill>
                  <a:srgbClr val="000000"/>
                </a:solidFill>
              </a:rPr>
              <a:t>AcquiCie en Commissie Externe Contacten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i="0" sz="1400" u="none" cap="none" strike="noStrike">
              <a:solidFill>
                <a:srgbClr val="000000"/>
              </a:solidFill>
            </a:endParaRP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</a:rPr>
              <a:t>Hoe te bereiken?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</a:rPr>
              <a:t>Februari		2018:		Er is input gewonnen bij professionals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nl-NL"/>
              <a:t>Juni</a:t>
            </a:r>
            <a:r>
              <a:rPr b="1" i="0" lang="nl-NL" sz="1400" u="none" cap="none" strike="noStrike">
                <a:solidFill>
                  <a:srgbClr val="000000"/>
                </a:solidFill>
              </a:rPr>
              <a:t>			2018:</a:t>
            </a:r>
            <a:r>
              <a:rPr b="1" lang="nl-NL"/>
              <a:t>	</a:t>
            </a:r>
            <a:r>
              <a:rPr b="1" i="0" lang="nl-NL" sz="1400" u="none" cap="none" strike="noStrike">
                <a:solidFill>
                  <a:srgbClr val="000000"/>
                </a:solidFill>
              </a:rPr>
              <a:t>	Een opzet is klaar en feedback wordt verwerkt voor een volledig plan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nl-NL"/>
              <a:t>Juli			2018:		Plan wordt overgedragen aan de opvolger en er wordt zodanig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nl-NL"/>
              <a:t>September	2018:		Plan is af en helpt bij de uitdraging van Gyas naar buitenwereld toe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</a:rPr>
              <a:t>Resultaten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nl-NL" u="sng"/>
              <a:t>Minimaal:</a:t>
            </a:r>
            <a:r>
              <a:rPr i="0" lang="nl-NL" sz="1400" u="none" cap="none" strike="noStrike">
                <a:solidFill>
                  <a:srgbClr val="000000"/>
                </a:solidFill>
              </a:rPr>
              <a:t>		Er wordt gebruik gemaakt van een volledig marketingcommunicatieplan waarbij gebruik is gemaakt van kennis van 					professionals. Hierin worden minstens de volgende aspecten behandeld: social media plan, stappenplan voor 						incidenten en een duidelijke structuur in </a:t>
            </a:r>
            <a:r>
              <a:rPr lang="nl-NL"/>
              <a:t>sponsorpakketten</a:t>
            </a:r>
            <a:r>
              <a:rPr i="0" lang="nl-NL" sz="1400" u="none" cap="none" strike="noStrike">
                <a:solidFill>
                  <a:srgbClr val="000000"/>
                </a:solidFill>
              </a:rPr>
              <a:t> die aansluit op de markt.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nl-NL" u="sng"/>
              <a:t>Optimaal:		</a:t>
            </a:r>
            <a:r>
              <a:rPr lang="nl-NL"/>
              <a:t>Het marketingcommunicatieplan is compleet, daarnaast werken de betreffende commissies en het bestuur hiermee. 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nl-NL" sz="1400" u="none" cap="none" strike="noStrike">
                <a:solidFill>
                  <a:srgbClr val="000000"/>
                </a:solidFill>
              </a:rPr>
              <a:t>		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i="0" sz="1400" u="none" cap="none" strike="noStrike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Shape 242"/>
          <p:cNvSpPr txBox="1"/>
          <p:nvPr>
            <p:ph idx="2" type="body"/>
          </p:nvPr>
        </p:nvSpPr>
        <p:spPr>
          <a:xfrm>
            <a:off x="298200" y="980845"/>
            <a:ext cx="11595600" cy="489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5080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0" i="1" lang="nl-NL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</a:p>
        </p:txBody>
      </p:sp>
      <p:pic>
        <p:nvPicPr>
          <p:cNvPr id="243" name="Shape 24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3425" y="1761200"/>
            <a:ext cx="10525125" cy="2838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Shape 248"/>
          <p:cNvSpPr txBox="1"/>
          <p:nvPr>
            <p:ph type="ctrTitle"/>
          </p:nvPr>
        </p:nvSpPr>
        <p:spPr>
          <a:xfrm>
            <a:off x="298200" y="124697"/>
            <a:ext cx="11595600" cy="360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b" bIns="45700" lIns="91425" rIns="91425" wrap="square" tIns="45700">
            <a:noAutofit/>
          </a:bodyPr>
          <a:lstStyle/>
          <a:p>
            <a:pPr indent="-3175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Font typeface="Calibri"/>
              <a:buNone/>
            </a:pPr>
            <a:r>
              <a:rPr lang="nl-NL">
                <a:latin typeface="Arial"/>
                <a:ea typeface="Arial"/>
                <a:cs typeface="Arial"/>
                <a:sym typeface="Arial"/>
              </a:rPr>
              <a:t>Werkwijze commissies </a:t>
            </a:r>
          </a:p>
        </p:txBody>
      </p:sp>
      <p:sp>
        <p:nvSpPr>
          <p:cNvPr id="249" name="Shape 249"/>
          <p:cNvSpPr txBox="1"/>
          <p:nvPr>
            <p:ph idx="1" type="body"/>
          </p:nvPr>
        </p:nvSpPr>
        <p:spPr>
          <a:xfrm>
            <a:off x="298200" y="583741"/>
            <a:ext cx="11595600" cy="313800"/>
          </a:xfrm>
          <a:prstGeom prst="rect">
            <a:avLst/>
          </a:prstGeom>
          <a:solidFill>
            <a:srgbClr val="CF7F00"/>
          </a:solidFill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11430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nl-NL">
                <a:latin typeface="Arial"/>
                <a:ea typeface="Arial"/>
                <a:cs typeface="Arial"/>
                <a:sym typeface="Arial"/>
              </a:rPr>
              <a:t>Draaiboek - Praeses &amp; Bootenhuysch Commissaris </a:t>
            </a:r>
          </a:p>
        </p:txBody>
      </p:sp>
      <p:sp>
        <p:nvSpPr>
          <p:cNvPr id="250" name="Shape 250"/>
          <p:cNvSpPr txBox="1"/>
          <p:nvPr>
            <p:ph idx="2" type="body"/>
          </p:nvPr>
        </p:nvSpPr>
        <p:spPr>
          <a:xfrm>
            <a:off x="298200" y="1757274"/>
            <a:ext cx="11595600" cy="4119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b="0" sz="1400">
              <a:latin typeface="Arial"/>
              <a:ea typeface="Arial"/>
              <a:cs typeface="Arial"/>
              <a:sym typeface="Arial"/>
            </a:endParaRP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b="0" lang="nl-NL" sz="1400">
                <a:latin typeface="Arial"/>
                <a:ea typeface="Arial"/>
                <a:cs typeface="Arial"/>
                <a:sym typeface="Arial"/>
              </a:rPr>
              <a:t>Doel: Vindt er voor elke commissie een gestructureerde overdracht en evaluatie plaats.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b="0" sz="1400">
              <a:latin typeface="Arial"/>
              <a:ea typeface="Arial"/>
              <a:cs typeface="Arial"/>
              <a:sym typeface="Arial"/>
            </a:endParaRP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Betrokkenen:	</a:t>
            </a:r>
            <a:r>
              <a:rPr b="0" lang="nl-NL" sz="1400">
                <a:latin typeface="Arial"/>
                <a:ea typeface="Arial"/>
                <a:cs typeface="Arial"/>
                <a:sym typeface="Arial"/>
              </a:rPr>
              <a:t>Voorzitters van alle commissies 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sz="1400">
              <a:latin typeface="Arial"/>
              <a:ea typeface="Arial"/>
              <a:cs typeface="Arial"/>
              <a:sym typeface="Arial"/>
            </a:endParaRP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Hoe te bereiken?	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Maart		2018:		Alle voorzitters van de commissies zijn benaderd en er is een beeld van de huidige kwaliteit van de</a:t>
            </a:r>
          </a:p>
          <a:p>
            <a:pPr indent="368300" lvl="0" marL="182880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overdrachtsdocumenten en een eventueel draaiboek (indien aanwezig). 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Mei			2018:		Alle commissies zijn actief bezig met het opstellen van een draaiboek.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Juli			2018:		Er is een evaluatie- en een overdrachtsdocument klaar.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Augustus 		2018:		De draaiboeken zijn klaar.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Oktober 		2018:		Er wordt geëvalueerd over het gebruik van de draaiboeken.</a:t>
            </a:r>
            <a:r>
              <a:rPr b="0" lang="nl-NL" sz="1400">
                <a:latin typeface="Arial"/>
                <a:ea typeface="Arial"/>
                <a:cs typeface="Arial"/>
                <a:sym typeface="Arial"/>
              </a:rPr>
              <a:t> 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b="0" sz="1400">
              <a:latin typeface="Arial"/>
              <a:ea typeface="Arial"/>
              <a:cs typeface="Arial"/>
              <a:sym typeface="Arial"/>
            </a:endParaRP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Resultaten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b="0" lang="nl-NL" sz="1400" u="sng">
                <a:latin typeface="Arial"/>
                <a:ea typeface="Arial"/>
                <a:cs typeface="Arial"/>
                <a:sym typeface="Arial"/>
              </a:rPr>
              <a:t>Minimaal:</a:t>
            </a:r>
            <a:r>
              <a:rPr b="0" lang="nl-NL" sz="1400">
                <a:latin typeface="Arial"/>
                <a:ea typeface="Arial"/>
                <a:cs typeface="Arial"/>
                <a:sym typeface="Arial"/>
              </a:rPr>
              <a:t>		Elke commissie maakt gebruik van een draaiboek, met hierin een overdrachts- en evaluatiedocument en daarnaast de jaarlijks 			opgestelde plannen en doelen. 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b="0" sz="1400">
              <a:latin typeface="Arial"/>
              <a:ea typeface="Arial"/>
              <a:cs typeface="Arial"/>
              <a:sym typeface="Arial"/>
            </a:endParaRP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b="0" lang="nl-NL" sz="1400" u="sng">
                <a:latin typeface="Arial"/>
                <a:ea typeface="Arial"/>
                <a:cs typeface="Arial"/>
                <a:sym typeface="Arial"/>
              </a:rPr>
              <a:t>Optimaal:</a:t>
            </a:r>
            <a:r>
              <a:rPr b="0" lang="nl-NL" sz="1400">
                <a:latin typeface="Arial"/>
                <a:ea typeface="Arial"/>
                <a:cs typeface="Arial"/>
                <a:sym typeface="Arial"/>
              </a:rPr>
              <a:t>		Elke commissie maakt gebruik van een draaiboek, met hierin een overdrachts- en evaluatiedocument en daarnaast de jaarlijks 			opgestelde plannen en doelen en halen hier ook voordeel uit. 		</a:t>
            </a:r>
          </a:p>
          <a:p>
            <a:pPr indent="-5080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0" i="1" lang="nl-NL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id="251" name="Shape 251"/>
          <p:cNvSpPr txBox="1"/>
          <p:nvPr/>
        </p:nvSpPr>
        <p:spPr>
          <a:xfrm>
            <a:off x="298200" y="1092530"/>
            <a:ext cx="115956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11430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i="0" sz="1800" u="none" cap="none" strike="noStrike">
              <a:solidFill>
                <a:srgbClr val="000000"/>
              </a:solidFill>
            </a:endParaRPr>
          </a:p>
        </p:txBody>
      </p:sp>
      <p:sp>
        <p:nvSpPr>
          <p:cNvPr id="252" name="Shape 252"/>
          <p:cNvSpPr txBox="1"/>
          <p:nvPr/>
        </p:nvSpPr>
        <p:spPr>
          <a:xfrm>
            <a:off x="298200" y="1092530"/>
            <a:ext cx="11595600" cy="672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buClr>
                <a:schemeClr val="dk1"/>
              </a:buClr>
              <a:buFont typeface="Arial"/>
              <a:buNone/>
            </a:pPr>
            <a:r>
              <a:rPr i="1" lang="nl-NL" sz="1800">
                <a:solidFill>
                  <a:schemeClr val="dk1"/>
                </a:solidFill>
              </a:rPr>
              <a:t>Gyas is een vereniging waar commissies zelfstandig werken met behulp van concrete plannen, doelen en evaluaties.</a:t>
            </a:r>
          </a:p>
          <a:p>
            <a:pPr indent="-8890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i="1" sz="180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Shape 257"/>
          <p:cNvSpPr txBox="1"/>
          <p:nvPr>
            <p:ph idx="2" type="body"/>
          </p:nvPr>
        </p:nvSpPr>
        <p:spPr>
          <a:xfrm>
            <a:off x="298200" y="980845"/>
            <a:ext cx="11595600" cy="489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5080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0" i="1" lang="nl-NL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</a:p>
        </p:txBody>
      </p:sp>
      <p:pic>
        <p:nvPicPr>
          <p:cNvPr id="258" name="Shape 2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42950" y="1610213"/>
            <a:ext cx="10506075" cy="2847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Shape 263"/>
          <p:cNvSpPr txBox="1"/>
          <p:nvPr>
            <p:ph type="ctrTitle"/>
          </p:nvPr>
        </p:nvSpPr>
        <p:spPr>
          <a:xfrm>
            <a:off x="298200" y="124697"/>
            <a:ext cx="11595600" cy="360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b" bIns="45700" lIns="91425" rIns="91425" wrap="square" tIns="45700">
            <a:noAutofit/>
          </a:bodyPr>
          <a:lstStyle/>
          <a:p>
            <a:pPr indent="-3175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Font typeface="Calibri"/>
              <a:buNone/>
            </a:pPr>
            <a:r>
              <a:rPr lang="nl-NL">
                <a:latin typeface="Arial"/>
                <a:ea typeface="Arial"/>
                <a:cs typeface="Arial"/>
                <a:sym typeface="Arial"/>
              </a:rPr>
              <a:t>Aanvullende Projecten</a:t>
            </a:r>
          </a:p>
        </p:txBody>
      </p:sp>
      <p:sp>
        <p:nvSpPr>
          <p:cNvPr id="264" name="Shape 264"/>
          <p:cNvSpPr txBox="1"/>
          <p:nvPr>
            <p:ph idx="1" type="body"/>
          </p:nvPr>
        </p:nvSpPr>
        <p:spPr>
          <a:xfrm>
            <a:off x="298200" y="583741"/>
            <a:ext cx="11595600" cy="313800"/>
          </a:xfrm>
          <a:prstGeom prst="rect">
            <a:avLst/>
          </a:prstGeom>
          <a:solidFill>
            <a:srgbClr val="CF7F00"/>
          </a:solidFill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11430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nl-NL">
                <a:latin typeface="Arial"/>
                <a:ea typeface="Arial"/>
                <a:cs typeface="Arial"/>
                <a:sym typeface="Arial"/>
              </a:rPr>
              <a:t>Analyse redenen lid-afmeldingen - Praeses en Abactis</a:t>
            </a:r>
          </a:p>
        </p:txBody>
      </p:sp>
      <p:sp>
        <p:nvSpPr>
          <p:cNvPr id="265" name="Shape 265"/>
          <p:cNvSpPr txBox="1"/>
          <p:nvPr>
            <p:ph idx="2" type="body"/>
          </p:nvPr>
        </p:nvSpPr>
        <p:spPr>
          <a:xfrm>
            <a:off x="298200" y="1757274"/>
            <a:ext cx="11595600" cy="4119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b="0" lang="nl-NL" sz="1400">
                <a:latin typeface="Arial"/>
                <a:ea typeface="Arial"/>
                <a:cs typeface="Arial"/>
                <a:sym typeface="Arial"/>
              </a:rPr>
              <a:t>Doel: </a:t>
            </a:r>
            <a:r>
              <a:rPr b="0" lang="nl-NL" sz="1400">
                <a:latin typeface="Arial"/>
                <a:ea typeface="Arial"/>
                <a:cs typeface="Arial"/>
                <a:sym typeface="Arial"/>
              </a:rPr>
              <a:t>Worden in het nieuwe academische jaar minder leden lid-af.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sz="1400">
              <a:latin typeface="Arial"/>
              <a:ea typeface="Arial"/>
              <a:cs typeface="Arial"/>
              <a:sym typeface="Arial"/>
            </a:endParaRP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Betrokkenen:	</a:t>
            </a:r>
            <a:r>
              <a:rPr b="0" lang="nl-NL" sz="1400">
                <a:latin typeface="Arial"/>
                <a:ea typeface="Arial"/>
                <a:cs typeface="Arial"/>
                <a:sym typeface="Arial"/>
              </a:rPr>
              <a:t>WebCie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sz="1400">
              <a:latin typeface="Arial"/>
              <a:ea typeface="Arial"/>
              <a:cs typeface="Arial"/>
              <a:sym typeface="Arial"/>
            </a:endParaRP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Hoe te bereiken?	</a:t>
            </a:r>
          </a:p>
          <a:p>
            <a:pPr indent="-6985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1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Januari/ maart 	2018: 	Handmatig analyseren van de redenen van lid-afmeldingen 2017.</a:t>
            </a:r>
          </a:p>
          <a:p>
            <a:pPr indent="-6985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1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April 			2018: 	Nadenken over oplossingen van de geconstateerde redenen.</a:t>
            </a:r>
          </a:p>
          <a:p>
            <a:pPr indent="-6985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1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Mei 			2018:		Mogelijkheden voor het aanpassen van de enquête inventariseren bij de WebCie.</a:t>
            </a:r>
          </a:p>
          <a:p>
            <a:pPr indent="-6985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1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Juni/augustus 	2018:		Enquête bij lid-afmeldingen op de site aangepast hebben.</a:t>
            </a:r>
          </a:p>
          <a:p>
            <a:pPr indent="-6985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1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September 	2018: 	Reflecteren of de oplossingen van april nut hebben gehad.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t/>
            </a:r>
            <a:endParaRPr b="0" sz="1400">
              <a:latin typeface="Arial"/>
              <a:ea typeface="Arial"/>
              <a:cs typeface="Arial"/>
              <a:sym typeface="Arial"/>
            </a:endParaRP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lang="nl-NL" sz="1400">
                <a:latin typeface="Arial"/>
                <a:ea typeface="Arial"/>
                <a:cs typeface="Arial"/>
                <a:sym typeface="Arial"/>
              </a:rPr>
              <a:t>Resultaten</a:t>
            </a:r>
          </a:p>
          <a:p>
            <a:pPr indent="-6985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100"/>
              <a:buFont typeface="Arial"/>
              <a:buNone/>
            </a:pPr>
            <a:r>
              <a:rPr b="0" lang="nl-NL" sz="1400" u="sng">
                <a:latin typeface="Arial"/>
                <a:ea typeface="Arial"/>
                <a:cs typeface="Arial"/>
                <a:sym typeface="Arial"/>
              </a:rPr>
              <a:t>Minimaal: 		</a:t>
            </a:r>
            <a:r>
              <a:rPr b="0" lang="nl-NL" sz="1400">
                <a:latin typeface="Arial"/>
                <a:ea typeface="Arial"/>
                <a:cs typeface="Arial"/>
                <a:sym typeface="Arial"/>
              </a:rPr>
              <a:t>De redenen waarom leden lid af worden zijn overzichtelijk vastgelegd.</a:t>
            </a:r>
          </a:p>
          <a:p>
            <a:pPr indent="-6985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sz="1400">
              <a:latin typeface="Arial"/>
              <a:ea typeface="Arial"/>
              <a:cs typeface="Arial"/>
              <a:sym typeface="Arial"/>
            </a:endParaRPr>
          </a:p>
          <a:p>
            <a:pPr indent="-6985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100"/>
              <a:buFont typeface="Arial"/>
              <a:buNone/>
            </a:pPr>
            <a:r>
              <a:rPr b="0" lang="nl-NL" sz="1400" u="sng">
                <a:latin typeface="Arial"/>
                <a:ea typeface="Arial"/>
                <a:cs typeface="Arial"/>
                <a:sym typeface="Arial"/>
              </a:rPr>
              <a:t>Optimaal: 		</a:t>
            </a:r>
            <a:r>
              <a:rPr b="0" lang="nl-NL" sz="1400">
                <a:latin typeface="Arial"/>
                <a:ea typeface="Arial"/>
                <a:cs typeface="Arial"/>
                <a:sym typeface="Arial"/>
              </a:rPr>
              <a:t>De resultaten leiden tot aanpassingen waardoor mensen langer lid blijven.</a:t>
            </a:r>
          </a:p>
          <a:p>
            <a:pPr indent="-88900" lvl="0" marL="0" rtl="0">
              <a:lnSpc>
                <a:spcPct val="100000"/>
              </a:lnSpc>
              <a:spcBef>
                <a:spcPts val="0"/>
              </a:spcBef>
              <a:buClr>
                <a:schemeClr val="dk1"/>
              </a:buClr>
              <a:buSzPts val="1400"/>
              <a:buFont typeface="Arial"/>
              <a:buNone/>
            </a:pPr>
            <a:r>
              <a:rPr b="0" lang="nl-NL" sz="1400">
                <a:latin typeface="Arial"/>
                <a:ea typeface="Arial"/>
                <a:cs typeface="Arial"/>
                <a:sym typeface="Arial"/>
              </a:rPr>
              <a:t>	</a:t>
            </a:r>
          </a:p>
          <a:p>
            <a:pPr indent="-5080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0" i="1" lang="nl-NL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id="266" name="Shape 266"/>
          <p:cNvSpPr txBox="1"/>
          <p:nvPr/>
        </p:nvSpPr>
        <p:spPr>
          <a:xfrm>
            <a:off x="298200" y="1092530"/>
            <a:ext cx="115956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11430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i="0" sz="1800" u="none" cap="none" strike="noStrike">
              <a:solidFill>
                <a:srgbClr val="000000"/>
              </a:solidFill>
            </a:endParaRPr>
          </a:p>
        </p:txBody>
      </p:sp>
      <p:sp>
        <p:nvSpPr>
          <p:cNvPr id="267" name="Shape 267"/>
          <p:cNvSpPr txBox="1"/>
          <p:nvPr/>
        </p:nvSpPr>
        <p:spPr>
          <a:xfrm>
            <a:off x="298200" y="1092530"/>
            <a:ext cx="11595600" cy="672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1" lang="nl-NL" sz="1800"/>
              <a:t>Gyas is een vereniging waar mensen minstens drie jaar lid zijn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Shape 272"/>
          <p:cNvSpPr txBox="1"/>
          <p:nvPr>
            <p:ph type="ctrTitle"/>
          </p:nvPr>
        </p:nvSpPr>
        <p:spPr>
          <a:xfrm>
            <a:off x="298200" y="124697"/>
            <a:ext cx="11595600" cy="3600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b" bIns="45700" lIns="91425" rIns="91425" wrap="square" tIns="45700">
            <a:noAutofit/>
          </a:bodyPr>
          <a:lstStyle/>
          <a:p>
            <a:pPr indent="-3175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Font typeface="Calibri"/>
              <a:buNone/>
            </a:pPr>
            <a:r>
              <a:rPr lang="nl-NL">
                <a:latin typeface="Arial"/>
                <a:ea typeface="Arial"/>
                <a:cs typeface="Arial"/>
                <a:sym typeface="Arial"/>
              </a:rPr>
              <a:t>Evaluatie Professionals</a:t>
            </a:r>
          </a:p>
        </p:txBody>
      </p:sp>
      <p:sp>
        <p:nvSpPr>
          <p:cNvPr id="273" name="Shape 273"/>
          <p:cNvSpPr txBox="1"/>
          <p:nvPr>
            <p:ph idx="2" type="body"/>
          </p:nvPr>
        </p:nvSpPr>
        <p:spPr>
          <a:xfrm>
            <a:off x="298200" y="980845"/>
            <a:ext cx="11595600" cy="489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rIns="91425" wrap="square" tIns="45700">
            <a:noAutofit/>
          </a:bodyPr>
          <a:lstStyle/>
          <a:p>
            <a:pPr indent="-5080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Font typeface="Arial"/>
              <a:buNone/>
            </a:pPr>
            <a:r>
              <a:rPr b="0" i="1" lang="nl-NL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</a:p>
        </p:txBody>
      </p:sp>
      <p:sp>
        <p:nvSpPr>
          <p:cNvPr id="274" name="Shape 274"/>
          <p:cNvSpPr txBox="1"/>
          <p:nvPr/>
        </p:nvSpPr>
        <p:spPr>
          <a:xfrm>
            <a:off x="397125" y="1190572"/>
            <a:ext cx="11595600" cy="64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nl-NL" sz="1800"/>
              <a:t>De professionele coaches werkzaam op Gyas worden structureel geëvalueerd met een duidelijke eindevaluatie die aan de vereniging gepresenteerd wordt.  </a:t>
            </a:r>
          </a:p>
        </p:txBody>
      </p:sp>
      <p:sp>
        <p:nvSpPr>
          <p:cNvPr id="275" name="Shape 275"/>
          <p:cNvSpPr txBox="1"/>
          <p:nvPr/>
        </p:nvSpPr>
        <p:spPr>
          <a:xfrm>
            <a:off x="298200" y="2218950"/>
            <a:ext cx="11595600" cy="440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rIns="91425" wrap="square" tIns="45700">
            <a:noAutofit/>
          </a:bodyPr>
          <a:lstStyle/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nl-NL" sz="1400" u="none" cap="none" strike="noStrike">
                <a:solidFill>
                  <a:srgbClr val="000000"/>
                </a:solidFill>
              </a:rPr>
              <a:t>Doel: </a:t>
            </a:r>
            <a:r>
              <a:rPr lang="nl-NL"/>
              <a:t>De professionele coaches werkzaam op Gyas worden structureel geëvalueerd met een duidelijke eindevaluatie die aan de vereniging gepresenteerd wordt. 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</a:rPr>
              <a:t>Betrokkenen: </a:t>
            </a:r>
            <a:r>
              <a:rPr lang="nl-NL"/>
              <a:t>Wedstrijdcommissaris, Professional evaluatie commissie (PEC), wedstrijdsectie.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</a:rPr>
              <a:t>Hoe te bereiken?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nl-NL"/>
              <a:t>Nader te bepalen		</a:t>
            </a:r>
            <a:r>
              <a:rPr b="1" i="0" lang="nl-NL" sz="1400" u="none" cap="none" strike="noStrike">
                <a:solidFill>
                  <a:srgbClr val="000000"/>
                </a:solidFill>
              </a:rPr>
              <a:t>D</a:t>
            </a:r>
            <a:r>
              <a:rPr b="1" lang="nl-NL"/>
              <a:t>e PEC komt regelmatig samen, verzamelt input bij de wedstrijd commissaris en wedstrijdsectie.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nl-NL"/>
              <a:t>Nader te bepalen		In gesprekken met de hoofdcoaches wordt aan de hand van de verkregen feedback geëvalueerd.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lang="nl-NL"/>
              <a:t>Nader te bepalen		Op de Botenplan ALV wordt verslag uitgebracht aan de vereniging.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1" i="0" sz="1400" u="none" cap="none" strike="noStrike">
              <a:solidFill>
                <a:srgbClr val="000000"/>
              </a:solidFill>
            </a:endParaRP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nl-NL" sz="1400" u="none" cap="none" strike="noStrike">
                <a:solidFill>
                  <a:srgbClr val="000000"/>
                </a:solidFill>
              </a:rPr>
              <a:t>Resultaten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nl-NL" u="sng"/>
              <a:t>Minimaal: 		</a:t>
            </a:r>
            <a:r>
              <a:rPr lang="nl-NL"/>
              <a:t>Er wordt 2 keer per seizoen met de hoofdcoaches geëvalueerd.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u="sng"/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nl-NL" sz="1400" u="sng" cap="none" strike="noStrike">
                <a:solidFill>
                  <a:srgbClr val="000000"/>
                </a:solidFill>
              </a:rPr>
              <a:t>Optimaal:</a:t>
            </a:r>
            <a:r>
              <a:rPr i="0" lang="nl-NL" sz="1400" u="none" cap="none" strike="noStrike">
                <a:solidFill>
                  <a:srgbClr val="000000"/>
                </a:solidFill>
              </a:rPr>
              <a:t>		</a:t>
            </a:r>
            <a:r>
              <a:rPr lang="nl-NL"/>
              <a:t>Aan de hand van een functieomschrijving voor beide functies wordt 4 keer per jaar geëvalueerd met beide</a:t>
            </a:r>
          </a:p>
          <a:p>
            <a:pPr indent="368300" lvl="0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nl-NL"/>
              <a:t>professionals. Er is voldoende input vanuit de wedstrijdsectie om de professionals te evalueren. Op de Botenplan ALV wordt</a:t>
            </a:r>
          </a:p>
          <a:p>
            <a:pPr indent="-88900" lvl="0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nl-NL"/>
              <a:t>verslag gedaan van de eindevaluatie aan de vereniging. 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i="0" sz="1400" u="none" cap="none" strike="noStrike">
              <a:solidFill>
                <a:srgbClr val="000000"/>
              </a:solidFill>
            </a:endParaRP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i="0" lang="nl-NL" sz="1400" u="none" cap="none" strike="noStrike">
                <a:solidFill>
                  <a:srgbClr val="000000"/>
                </a:solidFill>
              </a:rPr>
              <a:t>		</a:t>
            </a:r>
          </a:p>
          <a:p>
            <a:pPr indent="-889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i="0" sz="1400" u="none" cap="none" strike="noStrike">
              <a:solidFill>
                <a:srgbClr val="000000"/>
              </a:solidFill>
            </a:endParaRPr>
          </a:p>
        </p:txBody>
      </p:sp>
      <p:sp>
        <p:nvSpPr>
          <p:cNvPr id="276" name="Shape 276"/>
          <p:cNvSpPr txBox="1"/>
          <p:nvPr/>
        </p:nvSpPr>
        <p:spPr>
          <a:xfrm>
            <a:off x="298200" y="552775"/>
            <a:ext cx="11595600" cy="360000"/>
          </a:xfrm>
          <a:prstGeom prst="rect">
            <a:avLst/>
          </a:prstGeom>
          <a:solidFill>
            <a:srgbClr val="CF7F00"/>
          </a:solidFill>
          <a:ln>
            <a:noFill/>
          </a:ln>
        </p:spPr>
        <p:txBody>
          <a:bodyPr anchorCtr="0" anchor="t" bIns="91425" lIns="91425" rIns="91425" wrap="square" tIns="91425">
            <a:noAutofit/>
          </a:bodyPr>
          <a:lstStyle/>
          <a:p>
            <a:pPr indent="0" lvl="0" marL="0" rtl="0">
              <a:lnSpc>
                <a:spcPct val="90000"/>
              </a:lnSpc>
              <a:spcBef>
                <a:spcPts val="0"/>
              </a:spcBef>
              <a:buNone/>
            </a:pPr>
            <a:r>
              <a:rPr i="1" lang="nl-NL" sz="1800">
                <a:solidFill>
                  <a:schemeClr val="dk1"/>
                </a:solidFill>
              </a:rPr>
              <a:t>Professionals op Gyas worden geëvalueerd - Wedstrijd Commissaris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